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3" r:id="rId1"/>
  </p:sldMasterIdLst>
  <p:notesMasterIdLst>
    <p:notesMasterId r:id="rId15"/>
  </p:notesMasterIdLst>
  <p:sldIdLst>
    <p:sldId id="258" r:id="rId2"/>
    <p:sldId id="263" r:id="rId3"/>
    <p:sldId id="259" r:id="rId4"/>
    <p:sldId id="260" r:id="rId5"/>
    <p:sldId id="261" r:id="rId6"/>
    <p:sldId id="262" r:id="rId7"/>
    <p:sldId id="264" r:id="rId8"/>
    <p:sldId id="265" r:id="rId9"/>
    <p:sldId id="268" r:id="rId10"/>
    <p:sldId id="266" r:id="rId11"/>
    <p:sldId id="269" r:id="rId12"/>
    <p:sldId id="267" r:id="rId13"/>
    <p:sldId id="257" r:id="rId14"/>
  </p:sldIdLst>
  <p:sldSz cx="12192000" cy="6858000"/>
  <p:notesSz cx="6858000" cy="9144000"/>
  <p:embeddedFontLst>
    <p:embeddedFont>
      <p:font typeface="Salina-Trial" pitchFamily="50" charset="0"/>
      <p:regular r:id="rId16"/>
    </p:embeddedFont>
    <p:embeddedFont>
      <p:font typeface="Salina-Trial Black Italic" pitchFamily="50" charset="0"/>
      <p:bold r:id="rId17"/>
    </p:embeddedFont>
    <p:embeddedFont>
      <p:font typeface="Salina-Trial Bold" pitchFamily="50" charset="0"/>
      <p:bold r:id="rId18"/>
    </p:embeddedFont>
    <p:embeddedFont>
      <p:font typeface="Salina-Trial Bold Italic" pitchFamily="50" charset="0"/>
      <p:bold r:id="rId19"/>
    </p:embeddedFont>
    <p:embeddedFont>
      <p:font typeface="Salina-Trial Book" pitchFamily="50" charset="0"/>
      <p:regular r:id="rId20"/>
    </p:embeddedFont>
    <p:embeddedFont>
      <p:font typeface="Salina-Trial ExtraLight" pitchFamily="50" charset="0"/>
      <p:regular r:id="rId21"/>
    </p:embeddedFont>
    <p:embeddedFont>
      <p:font typeface="Salina-Trial Medium" pitchFamily="50" charset="0"/>
      <p:regular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3535"/>
    <a:srgbClr val="6DBC36"/>
    <a:srgbClr val="5EB132"/>
    <a:srgbClr val="D7E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CBAE4-C752-45CB-9A87-FA0E832DCCC2}" type="datetimeFigureOut">
              <a:rPr lang="es-ES" smtClean="0"/>
              <a:t>01/04/2026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4A3E0-23CA-4ED5-8046-C4866CFA7F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5388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04A3E0-23CA-4ED5-8046-C4866CFA7F4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607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04A3E0-23CA-4ED5-8046-C4866CFA7F47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9051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8905D-61E6-1551-4EF7-1DC8E3360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7D1C5C6-9048-F0A0-5369-BD599925D1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D1A57F4-1671-5AFF-6567-0FF44F8CA7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E5E5A6-9ABC-D8CF-2CEA-58EED78196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04A3E0-23CA-4ED5-8046-C4866CFA7F47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294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/>
          <a:lstStyle/>
          <a:p>
            <a:fld id="{C128FA71-3A18-48C0-980F-4B68F7F63042}" type="datetime1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532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/>
          <a:lstStyle/>
          <a:p>
            <a:fld id="{7104EDB3-C0E8-45F8-9E1D-1B6C8D1880C0}" type="datetime1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76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/>
          <a:lstStyle/>
          <a:p>
            <a:fld id="{9CF0EC4B-54ED-4041-B552-9BA760FA3DBA}" type="datetime1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01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/>
          <a:lstStyle/>
          <a:p>
            <a:fld id="{51C1210E-201E-4473-82AC-2466F5386C38}" type="datetime1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485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/>
          <a:lstStyle/>
          <a:p>
            <a:fld id="{B01EA198-6CAB-4B8F-B93F-1F9C8C4B6CE7}" type="datetime1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9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/>
          <a:lstStyle/>
          <a:p>
            <a:fld id="{CA06041F-4525-44D5-AA4F-332294BF1F56}" type="datetime1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0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/>
          <a:lstStyle/>
          <a:p>
            <a:fld id="{F9557091-BBDF-4EB9-BA6B-2BB67AC4FC0F}" type="datetime1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97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/>
          <a:lstStyle/>
          <a:p>
            <a:fld id="{2D6B226B-77A6-410C-9796-083F278E0125}" type="datetime1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94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/>
          <a:lstStyle/>
          <a:p>
            <a:fld id="{A23A578B-D289-4C40-8593-3D356C49DA58}" type="datetime1">
              <a:rPr lang="en-US" smtClean="0"/>
              <a:t>4/1/2026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89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/>
          <a:lstStyle/>
          <a:p>
            <a:fld id="{713DFAE3-14DB-48A7-A80F-80DDB072CE3D}" type="datetime1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31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/>
          <a:lstStyle/>
          <a:p>
            <a:fld id="{92C5EAEF-6478-4102-8F5D-A5FE9FC97ACB}" type="datetime1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04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0E8EA7D-F5EA-4380-E508-DF6CC12586E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1298867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9211" y="2516811"/>
            <a:ext cx="10653579" cy="4091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24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Salina-Trial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alina-Trial Medium" pitchFamily="50" charset="0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alina-Trial Medium" pitchFamily="50" charset="0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alina-Trial Medium" pitchFamily="50" charset="0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alina-Trial Medium" pitchFamily="50" charset="0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alina-Trial Medium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llessostenibles.travel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0A241C1-1AD4-654B-6716-C0EA6D62D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34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A4F4BEE6-1171-CB2F-BD4A-F7BA0D95E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1212574"/>
            <a:ext cx="10653578" cy="413467"/>
          </a:xfrm>
        </p:spPr>
        <p:txBody>
          <a:bodyPr>
            <a:noAutofit/>
          </a:bodyPr>
          <a:lstStyle/>
          <a:p>
            <a:r>
              <a:rPr lang="ca-ES" sz="3200" dirty="0">
                <a:solidFill>
                  <a:srgbClr val="353535"/>
                </a:solidFill>
                <a:latin typeface="Salina-Trial" pitchFamily="50" charset="0"/>
              </a:rPr>
              <a:t>Actualitzar els estàndards</a:t>
            </a:r>
            <a:br>
              <a:rPr lang="ca-ES" sz="3200" dirty="0">
                <a:solidFill>
                  <a:srgbClr val="353535"/>
                </a:solidFill>
                <a:latin typeface="Salina-Trial" pitchFamily="50" charset="0"/>
              </a:rPr>
            </a:br>
            <a:r>
              <a:rPr lang="ca-ES" sz="3200" dirty="0">
                <a:solidFill>
                  <a:srgbClr val="353535"/>
                </a:solidFill>
                <a:latin typeface="Salina-Trial" pitchFamily="50" charset="0"/>
              </a:rPr>
              <a:t>tecnològics </a:t>
            </a:r>
            <a:br>
              <a:rPr lang="ca-ES" sz="3200" dirty="0">
                <a:solidFill>
                  <a:srgbClr val="353535"/>
                </a:solidFill>
                <a:latin typeface="Salina-Trial" pitchFamily="50" charset="0"/>
              </a:rPr>
            </a:br>
            <a:r>
              <a:rPr lang="ca-ES" sz="2000" dirty="0">
                <a:solidFill>
                  <a:srgbClr val="353535"/>
                </a:solidFill>
                <a:latin typeface="Salina-Trial" pitchFamily="50" charset="0"/>
              </a:rPr>
              <a:t>recerca del rendiment, la seguretat i l’escalabilitat.</a:t>
            </a:r>
          </a:p>
        </p:txBody>
      </p:sp>
      <p:sp>
        <p:nvSpPr>
          <p:cNvPr id="2" name="Flecha: cheurón 1">
            <a:extLst>
              <a:ext uri="{FF2B5EF4-FFF2-40B4-BE49-F238E27FC236}">
                <a16:creationId xmlns:a16="http://schemas.microsoft.com/office/drawing/2014/main" id="{ADFF75DB-760F-E4F5-773C-CAD46D52B24C}"/>
              </a:ext>
            </a:extLst>
          </p:cNvPr>
          <p:cNvSpPr/>
          <p:nvPr/>
        </p:nvSpPr>
        <p:spPr>
          <a:xfrm>
            <a:off x="923827" y="3131488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8E0C96-7B62-93AE-ECB5-FD93FA3E5B47}"/>
              </a:ext>
            </a:extLst>
          </p:cNvPr>
          <p:cNvSpPr txBox="1"/>
          <p:nvPr/>
        </p:nvSpPr>
        <p:spPr>
          <a:xfrm>
            <a:off x="1162466" y="2862239"/>
            <a:ext cx="6248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Adoptant </a:t>
            </a:r>
            <a:r>
              <a:rPr lang="ca-ES" dirty="0" err="1">
                <a:latin typeface="Salina-Trial Black Italic" pitchFamily="50" charset="0"/>
              </a:rPr>
              <a:t>Laravel</a:t>
            </a:r>
            <a:r>
              <a:rPr lang="ca-ES" dirty="0">
                <a:latin typeface="Salina-Trial Black Italic" pitchFamily="50" charset="0"/>
              </a:rPr>
              <a:t>, com a entorn de desenvolupament web</a:t>
            </a:r>
            <a:r>
              <a:rPr lang="ca-ES" dirty="0">
                <a:latin typeface="Salina-Trial" pitchFamily="50" charset="0"/>
              </a:rPr>
              <a:t>, un reconegut estàndard open </a:t>
            </a:r>
            <a:r>
              <a:rPr lang="ca-ES" dirty="0" err="1">
                <a:latin typeface="Salina-Trial" pitchFamily="50" charset="0"/>
              </a:rPr>
              <a:t>source</a:t>
            </a:r>
            <a:r>
              <a:rPr lang="ca-ES" dirty="0">
                <a:latin typeface="Salina-Trial" pitchFamily="50" charset="0"/>
              </a:rPr>
              <a:t> garant de seguretat, eficiència i agilitat evolutiva.</a:t>
            </a:r>
            <a:endParaRPr lang="ca-ES" noProof="0" dirty="0">
              <a:latin typeface="Salina-Trial" pitchFamily="50" charset="0"/>
            </a:endParaRPr>
          </a:p>
        </p:txBody>
      </p:sp>
      <p:sp>
        <p:nvSpPr>
          <p:cNvPr id="4" name="Flecha: cheurón 3">
            <a:extLst>
              <a:ext uri="{FF2B5EF4-FFF2-40B4-BE49-F238E27FC236}">
                <a16:creationId xmlns:a16="http://schemas.microsoft.com/office/drawing/2014/main" id="{FF552DDE-DFF4-8A2D-F70A-31EFB9AF990E}"/>
              </a:ext>
            </a:extLst>
          </p:cNvPr>
          <p:cNvSpPr/>
          <p:nvPr/>
        </p:nvSpPr>
        <p:spPr>
          <a:xfrm>
            <a:off x="923827" y="4281150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0AF642-72AC-7A9A-C5F9-9C649A611056}"/>
              </a:ext>
            </a:extLst>
          </p:cNvPr>
          <p:cNvSpPr txBox="1"/>
          <p:nvPr/>
        </p:nvSpPr>
        <p:spPr>
          <a:xfrm>
            <a:off x="1162467" y="3913557"/>
            <a:ext cx="5883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Evolucionant </a:t>
            </a:r>
            <a:r>
              <a:rPr lang="ca-ES" dirty="0">
                <a:latin typeface="Salina-Trial Black Italic" pitchFamily="50" charset="0"/>
              </a:rPr>
              <a:t>ISREST, el component API REST indissolublement lligat amb el projecte, que permet la ràpida integració i la distribució de la informació ITS</a:t>
            </a:r>
            <a:r>
              <a:rPr lang="ca-ES" dirty="0">
                <a:latin typeface="Salina-Trial" pitchFamily="50" charset="0"/>
              </a:rPr>
              <a:t> a gairebé qualsevol canal digital.</a:t>
            </a:r>
            <a:endParaRPr lang="ca-ES" noProof="0" dirty="0">
              <a:latin typeface="Salina-Trial" pitchFamily="50" charset="0"/>
            </a:endParaRPr>
          </a:p>
        </p:txBody>
      </p:sp>
      <p:sp>
        <p:nvSpPr>
          <p:cNvPr id="6" name="Flecha: cheurón 5">
            <a:extLst>
              <a:ext uri="{FF2B5EF4-FFF2-40B4-BE49-F238E27FC236}">
                <a16:creationId xmlns:a16="http://schemas.microsoft.com/office/drawing/2014/main" id="{074CBAD2-502A-2B86-CBFA-58438628D20F}"/>
              </a:ext>
            </a:extLst>
          </p:cNvPr>
          <p:cNvSpPr/>
          <p:nvPr/>
        </p:nvSpPr>
        <p:spPr>
          <a:xfrm>
            <a:off x="923827" y="5539696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F909D41-9965-C60E-B6E9-60AED0761B62}"/>
              </a:ext>
            </a:extLst>
          </p:cNvPr>
          <p:cNvSpPr txBox="1"/>
          <p:nvPr/>
        </p:nvSpPr>
        <p:spPr>
          <a:xfrm>
            <a:off x="1162467" y="5257556"/>
            <a:ext cx="5883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Possibilitant i potenciant la </a:t>
            </a:r>
            <a:r>
              <a:rPr lang="ca-ES" dirty="0">
                <a:latin typeface="Salina-Trial Black Italic" pitchFamily="50" charset="0"/>
              </a:rPr>
              <a:t>ràpida integració de nous serveis i funcionalitats web destinats a usuaris</a:t>
            </a:r>
            <a:r>
              <a:rPr lang="ca-ES" dirty="0">
                <a:latin typeface="Salina-Trial" pitchFamily="50" charset="0"/>
              </a:rPr>
              <a:t> en la nova versió del canal digital ITS.</a:t>
            </a:r>
            <a:endParaRPr lang="ca-ES" noProof="0" dirty="0">
              <a:latin typeface="Salina-Trial" pitchFamily="50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F2C7EC9-E685-3D75-7353-B78250BD4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761" y="1027520"/>
            <a:ext cx="3507478" cy="8245228"/>
          </a:xfrm>
          <a:prstGeom prst="rect">
            <a:avLst/>
          </a:prstGeom>
          <a:ln w="44450">
            <a:solidFill>
              <a:schemeClr val="bg1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0F53F86-496F-4C03-DE79-3820DCFED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033" y="570956"/>
            <a:ext cx="5120301" cy="631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40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"/>
                            </p:stCondLst>
                            <p:childTnLst>
                              <p:par>
                                <p:cTn id="24" presetID="2" presetClass="entr" presetSubtype="4" decel="3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"/>
                            </p:stCondLst>
                            <p:childTnLst>
                              <p:par>
                                <p:cTn id="42" presetID="2" presetClass="entr" presetSubtype="4" decel="3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930242B-97F3-5684-50CB-4349C72CE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1212574"/>
            <a:ext cx="10653578" cy="413467"/>
          </a:xfrm>
        </p:spPr>
        <p:txBody>
          <a:bodyPr>
            <a:noAutofit/>
          </a:bodyPr>
          <a:lstStyle/>
          <a:p>
            <a:r>
              <a:rPr lang="ca-ES" sz="3200" dirty="0">
                <a:solidFill>
                  <a:srgbClr val="353535"/>
                </a:solidFill>
                <a:latin typeface="Salina-Trial" pitchFamily="50" charset="0"/>
              </a:rPr>
              <a:t>Inversions realitzades</a:t>
            </a:r>
            <a:br>
              <a:rPr lang="ca-ES" sz="3200" dirty="0">
                <a:solidFill>
                  <a:srgbClr val="353535"/>
                </a:solidFill>
                <a:latin typeface="Salina-Trial" pitchFamily="50" charset="0"/>
              </a:rPr>
            </a:br>
            <a:endParaRPr lang="ca-ES" sz="2000" dirty="0">
              <a:solidFill>
                <a:srgbClr val="353535"/>
              </a:solidFill>
              <a:latin typeface="Salina-Trial" pitchFamily="50" charset="0"/>
            </a:endParaRPr>
          </a:p>
        </p:txBody>
      </p:sp>
      <p:sp>
        <p:nvSpPr>
          <p:cNvPr id="5" name="Flecha: cheurón 4">
            <a:extLst>
              <a:ext uri="{FF2B5EF4-FFF2-40B4-BE49-F238E27FC236}">
                <a16:creationId xmlns:a16="http://schemas.microsoft.com/office/drawing/2014/main" id="{15233683-0E26-B58D-5865-8F64E2929AFF}"/>
              </a:ext>
            </a:extLst>
          </p:cNvPr>
          <p:cNvSpPr/>
          <p:nvPr/>
        </p:nvSpPr>
        <p:spPr>
          <a:xfrm>
            <a:off x="923827" y="2848268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08A4748-6C21-C298-AEF4-9008B31F4E88}"/>
              </a:ext>
            </a:extLst>
          </p:cNvPr>
          <p:cNvSpPr txBox="1"/>
          <p:nvPr/>
        </p:nvSpPr>
        <p:spPr>
          <a:xfrm>
            <a:off x="1162466" y="2757043"/>
            <a:ext cx="62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 Black Italic" pitchFamily="50" charset="0"/>
              </a:rPr>
              <a:t>Desenvolupament web</a:t>
            </a:r>
            <a:endParaRPr lang="ca-ES" dirty="0">
              <a:latin typeface="Salina-Trial" pitchFamily="50" charset="0"/>
            </a:endParaRPr>
          </a:p>
          <a:p>
            <a:r>
              <a:rPr lang="ca-ES" sz="2400" b="1" dirty="0">
                <a:latin typeface="Salina-Trial" pitchFamily="50" charset="0"/>
              </a:rPr>
              <a:t>37.481€</a:t>
            </a:r>
            <a:endParaRPr lang="ca-ES" sz="2400" b="1" noProof="0" dirty="0">
              <a:latin typeface="Salina-Trial" pitchFamily="50" charset="0"/>
            </a:endParaRP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54594C8A-D70C-9FD5-4545-14D42EE7A6D9}"/>
              </a:ext>
            </a:extLst>
          </p:cNvPr>
          <p:cNvSpPr/>
          <p:nvPr/>
        </p:nvSpPr>
        <p:spPr>
          <a:xfrm>
            <a:off x="931919" y="3811814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5A9F6ED-438A-1858-F456-E1E577A57080}"/>
              </a:ext>
            </a:extLst>
          </p:cNvPr>
          <p:cNvSpPr txBox="1"/>
          <p:nvPr/>
        </p:nvSpPr>
        <p:spPr>
          <a:xfrm>
            <a:off x="1170559" y="3727441"/>
            <a:ext cx="58832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 Black Italic" pitchFamily="50" charset="0"/>
              </a:rPr>
              <a:t>Desenvolupament API REST (ISREST)</a:t>
            </a:r>
            <a:endParaRPr lang="ca-ES" dirty="0">
              <a:latin typeface="Salina-Trial" pitchFamily="50" charset="0"/>
            </a:endParaRPr>
          </a:p>
          <a:p>
            <a:r>
              <a:rPr lang="ca-ES" sz="2400" b="1" dirty="0">
                <a:latin typeface="Salina-Trial" pitchFamily="50" charset="0"/>
              </a:rPr>
              <a:t>7.689€</a:t>
            </a:r>
            <a:endParaRPr lang="ca-ES" sz="2400" b="1" noProof="0" dirty="0">
              <a:latin typeface="Salina-Trial" pitchFamily="50" charset="0"/>
            </a:endParaRPr>
          </a:p>
        </p:txBody>
      </p:sp>
      <p:sp>
        <p:nvSpPr>
          <p:cNvPr id="9" name="Flecha: cheurón 8">
            <a:extLst>
              <a:ext uri="{FF2B5EF4-FFF2-40B4-BE49-F238E27FC236}">
                <a16:creationId xmlns:a16="http://schemas.microsoft.com/office/drawing/2014/main" id="{F7CADDE5-1BBA-247A-7339-1628FB880E46}"/>
              </a:ext>
            </a:extLst>
          </p:cNvPr>
          <p:cNvSpPr/>
          <p:nvPr/>
        </p:nvSpPr>
        <p:spPr>
          <a:xfrm>
            <a:off x="923827" y="4770956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E97ED7C-68B1-498E-5BE2-AB804DA1F461}"/>
              </a:ext>
            </a:extLst>
          </p:cNvPr>
          <p:cNvSpPr txBox="1"/>
          <p:nvPr/>
        </p:nvSpPr>
        <p:spPr>
          <a:xfrm>
            <a:off x="1162467" y="4674932"/>
            <a:ext cx="58832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 Black Italic" pitchFamily="50" charset="0"/>
              </a:rPr>
              <a:t>Renovació catàleg de continguts ITS</a:t>
            </a:r>
            <a:endParaRPr lang="ca-ES" dirty="0">
              <a:latin typeface="Salina-Trial" pitchFamily="50" charset="0"/>
            </a:endParaRPr>
          </a:p>
          <a:p>
            <a:r>
              <a:rPr lang="ca-ES" sz="2400" b="1" dirty="0">
                <a:latin typeface="Salina-Trial" pitchFamily="50" charset="0"/>
              </a:rPr>
              <a:t>250.000€</a:t>
            </a:r>
            <a:endParaRPr lang="ca-ES" sz="2400" b="1" noProof="0" dirty="0">
              <a:latin typeface="Salina-Trial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76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311B569-AD9D-D635-3D24-E04A2610E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69433A21-A36E-4C17-A52E-682EF9580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474" y="2714083"/>
            <a:ext cx="8946037" cy="413467"/>
          </a:xfrm>
        </p:spPr>
        <p:txBody>
          <a:bodyPr>
            <a:noAutofit/>
          </a:bodyPr>
          <a:lstStyle/>
          <a:p>
            <a:pPr algn="ctr"/>
            <a:r>
              <a:rPr lang="ca-ES" dirty="0">
                <a:solidFill>
                  <a:srgbClr val="353535"/>
                </a:solidFill>
              </a:rPr>
              <a:t>ITS </a:t>
            </a:r>
            <a:r>
              <a:rPr lang="ca-ES" b="0" dirty="0">
                <a:solidFill>
                  <a:srgbClr val="353535"/>
                </a:solidFill>
                <a:latin typeface="Salina-Trial" pitchFamily="50" charset="0"/>
              </a:rPr>
              <a:t>2026</a:t>
            </a:r>
            <a:endParaRPr lang="ca-ES" b="0" noProof="0" dirty="0">
              <a:solidFill>
                <a:srgbClr val="353535"/>
              </a:solidFill>
              <a:latin typeface="Salina-Trial" pitchFamily="50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D2ADBF6-EA55-A2B4-61F0-64920D0B2183}"/>
              </a:ext>
            </a:extLst>
          </p:cNvPr>
          <p:cNvSpPr txBox="1">
            <a:spLocks/>
          </p:cNvSpPr>
          <p:nvPr/>
        </p:nvSpPr>
        <p:spPr>
          <a:xfrm>
            <a:off x="1578473" y="3222266"/>
            <a:ext cx="8946037" cy="4134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Salina-Trial Bold" pitchFamily="50" charset="0"/>
                <a:ea typeface="+mj-ea"/>
                <a:cs typeface="+mj-cs"/>
              </a:defRPr>
            </a:lvl1pPr>
          </a:lstStyle>
          <a:p>
            <a:pPr algn="ctr"/>
            <a:r>
              <a:rPr lang="ca-ES" dirty="0" err="1">
                <a:solidFill>
                  <a:srgbClr val="353535"/>
                </a:solidFill>
                <a:latin typeface="Salina-Trial Book" pitchFamily="50" charset="0"/>
              </a:rPr>
              <a:t>Esperam</a:t>
            </a:r>
            <a:r>
              <a:rPr lang="ca-ES" dirty="0">
                <a:solidFill>
                  <a:srgbClr val="353535"/>
                </a:solidFill>
                <a:latin typeface="Salina-Trial Book" pitchFamily="50" charset="0"/>
              </a:rPr>
              <a:t> la vostra visita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E86864D-7B94-F983-8C0F-15B2D0A4BADC}"/>
              </a:ext>
            </a:extLst>
          </p:cNvPr>
          <p:cNvSpPr txBox="1">
            <a:spLocks/>
          </p:cNvSpPr>
          <p:nvPr/>
        </p:nvSpPr>
        <p:spPr>
          <a:xfrm>
            <a:off x="1958718" y="4154878"/>
            <a:ext cx="8946037" cy="4134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Salina-Trial Bold" pitchFamily="50" charset="0"/>
                <a:ea typeface="+mj-ea"/>
                <a:cs typeface="+mj-cs"/>
              </a:defRPr>
            </a:lvl1pPr>
          </a:lstStyle>
          <a:p>
            <a:pPr algn="ctr"/>
            <a:r>
              <a:rPr lang="ca-ES" sz="4800" dirty="0">
                <a:latin typeface="Salina-Trial ExtraLight" pitchFamily="50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Illessostenibles.travel</a:t>
            </a:r>
            <a:endParaRPr lang="ca-ES" sz="4800" b="0" dirty="0">
              <a:latin typeface="Salina-Trial ExtraLight" pitchFamily="50" charset="0"/>
            </a:endParaRPr>
          </a:p>
        </p:txBody>
      </p:sp>
      <p:pic>
        <p:nvPicPr>
          <p:cNvPr id="9" name="Gráfico 8" descr="Internet contorno">
            <a:extLst>
              <a:ext uri="{FF2B5EF4-FFF2-40B4-BE49-F238E27FC236}">
                <a16:creationId xmlns:a16="http://schemas.microsoft.com/office/drawing/2014/main" id="{B23B6F07-825C-9A50-CAF6-7989627C1A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52390" y="40783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9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40A5A6-0E66-5BE8-D98B-2342D1B9D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1212574"/>
            <a:ext cx="10653578" cy="413467"/>
          </a:xfrm>
        </p:spPr>
        <p:txBody>
          <a:bodyPr>
            <a:noAutofit/>
          </a:bodyPr>
          <a:lstStyle/>
          <a:p>
            <a:r>
              <a:rPr lang="ca-ES" sz="3200" noProof="0" dirty="0">
                <a:solidFill>
                  <a:srgbClr val="353535"/>
                </a:solidFill>
              </a:rPr>
              <a:t>Perquè una nova versió web?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1FFC9F-8ED8-8D2D-5969-A161F8B41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11" y="1940626"/>
            <a:ext cx="10653579" cy="3641190"/>
          </a:xfrm>
        </p:spPr>
        <p:txBody>
          <a:bodyPr>
            <a:normAutofit fontScale="85000" lnSpcReduction="10000"/>
          </a:bodyPr>
          <a:lstStyle/>
          <a:p>
            <a:r>
              <a:rPr lang="ca-ES" sz="2200" b="1" dirty="0">
                <a:solidFill>
                  <a:srgbClr val="353535"/>
                </a:solidFill>
                <a:latin typeface="Salina-Trial" pitchFamily="50" charset="0"/>
              </a:rPr>
              <a:t>Argumentar l’ITS</a:t>
            </a:r>
            <a:r>
              <a:rPr lang="ca-ES" sz="1600" dirty="0">
                <a:solidFill>
                  <a:srgbClr val="353535"/>
                </a:solidFill>
                <a:latin typeface="Salina-Trial" pitchFamily="50" charset="0"/>
              </a:rPr>
              <a:t> i augmentar la confiança dels usuaris en les inversions realitzades.</a:t>
            </a:r>
            <a:endParaRPr lang="ca-ES" sz="2200" b="1" noProof="0" dirty="0">
              <a:solidFill>
                <a:srgbClr val="353535"/>
              </a:solidFill>
              <a:latin typeface="Salina-Trial" pitchFamily="50" charset="0"/>
            </a:endParaRPr>
          </a:p>
          <a:p>
            <a:r>
              <a:rPr lang="ca-ES" sz="2200" b="1" noProof="0" dirty="0">
                <a:solidFill>
                  <a:srgbClr val="353535"/>
                </a:solidFill>
                <a:latin typeface="Salina-Trial" pitchFamily="50" charset="0"/>
              </a:rPr>
              <a:t>Facilitar el consum de la informació</a:t>
            </a:r>
            <a:r>
              <a:rPr lang="ca-ES" sz="1600" noProof="0" dirty="0">
                <a:solidFill>
                  <a:srgbClr val="353535"/>
                </a:solidFill>
                <a:latin typeface="Salina-Trial" pitchFamily="50" charset="0"/>
              </a:rPr>
              <a:t> en els principals mercats, sectors professionals i els residents.</a:t>
            </a:r>
          </a:p>
          <a:p>
            <a:r>
              <a:rPr lang="ca-ES" sz="2200" b="1" noProof="0" dirty="0">
                <a:solidFill>
                  <a:srgbClr val="353535"/>
                </a:solidFill>
                <a:latin typeface="Salina-Trial" pitchFamily="50" charset="0"/>
              </a:rPr>
              <a:t>Millorar el posicionament de les Illes Balears</a:t>
            </a:r>
            <a:r>
              <a:rPr lang="ca-ES" sz="1600" noProof="0" dirty="0">
                <a:solidFill>
                  <a:srgbClr val="353535"/>
                </a:solidFill>
                <a:latin typeface="Salina-Trial" pitchFamily="50" charset="0"/>
              </a:rPr>
              <a:t> com a destinació compromesa amb la sostenibilitat.</a:t>
            </a:r>
          </a:p>
          <a:p>
            <a:r>
              <a:rPr lang="ca-ES" sz="2200" b="1" noProof="0" dirty="0">
                <a:solidFill>
                  <a:srgbClr val="353535"/>
                </a:solidFill>
                <a:latin typeface="Salina-Trial" pitchFamily="50" charset="0"/>
              </a:rPr>
              <a:t>Enriquir l’experiència de l’usuari</a:t>
            </a:r>
            <a:r>
              <a:rPr lang="ca-ES" sz="1600" noProof="0" dirty="0">
                <a:solidFill>
                  <a:srgbClr val="353535"/>
                </a:solidFill>
                <a:latin typeface="Salina-Trial" pitchFamily="50" charset="0"/>
              </a:rPr>
              <a:t> </a:t>
            </a:r>
            <a:r>
              <a:rPr lang="ca-ES" sz="1600" dirty="0">
                <a:solidFill>
                  <a:srgbClr val="353535"/>
                </a:solidFill>
                <a:latin typeface="Salina-Trial" pitchFamily="50" charset="0"/>
              </a:rPr>
              <a:t>mitjançant una </a:t>
            </a:r>
            <a:r>
              <a:rPr lang="ca-ES" sz="1600" noProof="0" dirty="0">
                <a:solidFill>
                  <a:srgbClr val="353535"/>
                </a:solidFill>
                <a:latin typeface="Salina-Trial" pitchFamily="50" charset="0"/>
              </a:rPr>
              <a:t>renovada usabilitat del canal web.</a:t>
            </a:r>
          </a:p>
          <a:p>
            <a:r>
              <a:rPr lang="ca-ES" sz="2200" b="1" noProof="0" dirty="0">
                <a:solidFill>
                  <a:srgbClr val="353535"/>
                </a:solidFill>
                <a:latin typeface="Salina-Trial" pitchFamily="50" charset="0"/>
              </a:rPr>
              <a:t>Renovar la imatge i l’estètica</a:t>
            </a:r>
            <a:r>
              <a:rPr lang="ca-ES" sz="1400" b="1" noProof="0" dirty="0">
                <a:solidFill>
                  <a:srgbClr val="353535"/>
                </a:solidFill>
                <a:latin typeface="Salina-Trial" pitchFamily="50" charset="0"/>
              </a:rPr>
              <a:t> </a:t>
            </a:r>
            <a:r>
              <a:rPr lang="ca-ES" sz="1600" dirty="0">
                <a:solidFill>
                  <a:srgbClr val="353535"/>
                </a:solidFill>
                <a:latin typeface="Salina-Trial" pitchFamily="50" charset="0"/>
              </a:rPr>
              <a:t>atorgant un major protagonisme a l’apartat i continguts gràfics.</a:t>
            </a:r>
            <a:endParaRPr lang="ca-ES" sz="2200" noProof="0" dirty="0">
              <a:solidFill>
                <a:srgbClr val="353535"/>
              </a:solidFill>
              <a:latin typeface="Salina-Trial" pitchFamily="50" charset="0"/>
            </a:endParaRPr>
          </a:p>
          <a:p>
            <a:r>
              <a:rPr lang="ca-ES" sz="2200" b="1" noProof="0" dirty="0">
                <a:solidFill>
                  <a:srgbClr val="353535"/>
                </a:solidFill>
                <a:latin typeface="Salina-Trial" pitchFamily="50" charset="0"/>
              </a:rPr>
              <a:t>Augmentar la qualitat, la varietat i la profunditat</a:t>
            </a:r>
            <a:r>
              <a:rPr lang="ca-ES" sz="1600" noProof="0" dirty="0">
                <a:solidFill>
                  <a:srgbClr val="353535"/>
                </a:solidFill>
                <a:latin typeface="Salina-Trial" pitchFamily="50" charset="0"/>
              </a:rPr>
              <a:t> dels continguts.</a:t>
            </a:r>
          </a:p>
          <a:p>
            <a:r>
              <a:rPr lang="ca-ES" sz="2200" b="1" noProof="0" dirty="0">
                <a:solidFill>
                  <a:srgbClr val="353535"/>
                </a:solidFill>
                <a:latin typeface="Salina-Trial" pitchFamily="50" charset="0"/>
              </a:rPr>
              <a:t>Renovar la línia editorial i els formats dels continguts</a:t>
            </a:r>
          </a:p>
          <a:p>
            <a:r>
              <a:rPr lang="ca-ES" sz="2200" b="1" noProof="0" dirty="0">
                <a:solidFill>
                  <a:srgbClr val="353535"/>
                </a:solidFill>
                <a:latin typeface="Salina-Trial" pitchFamily="50" charset="0"/>
              </a:rPr>
              <a:t>Actualitzar els estàndards tecnològics</a:t>
            </a:r>
            <a:r>
              <a:rPr lang="ca-ES" sz="1600" b="1" dirty="0">
                <a:solidFill>
                  <a:srgbClr val="353535"/>
                </a:solidFill>
                <a:latin typeface="Salina-Trial" pitchFamily="50" charset="0"/>
              </a:rPr>
              <a:t>, </a:t>
            </a:r>
            <a:r>
              <a:rPr lang="ca-ES" sz="1600" dirty="0">
                <a:solidFill>
                  <a:srgbClr val="353535"/>
                </a:solidFill>
                <a:latin typeface="Salina-Trial" pitchFamily="50" charset="0"/>
              </a:rPr>
              <a:t>recerca del </a:t>
            </a:r>
            <a:r>
              <a:rPr lang="ca-ES" sz="1600" noProof="0" dirty="0">
                <a:solidFill>
                  <a:srgbClr val="353535"/>
                </a:solidFill>
                <a:latin typeface="Salina-Trial" pitchFamily="50" charset="0"/>
              </a:rPr>
              <a:t>rendiment, la</a:t>
            </a:r>
            <a:r>
              <a:rPr lang="ca-ES" sz="1600" dirty="0">
                <a:solidFill>
                  <a:srgbClr val="353535"/>
                </a:solidFill>
                <a:latin typeface="Salina-Trial" pitchFamily="50" charset="0"/>
              </a:rPr>
              <a:t> s</a:t>
            </a:r>
            <a:r>
              <a:rPr lang="ca-ES" sz="1600" noProof="0" dirty="0" err="1">
                <a:solidFill>
                  <a:srgbClr val="353535"/>
                </a:solidFill>
                <a:latin typeface="Salina-Trial" pitchFamily="50" charset="0"/>
              </a:rPr>
              <a:t>eguretat</a:t>
            </a:r>
            <a:r>
              <a:rPr lang="ca-ES" sz="1600" noProof="0" dirty="0">
                <a:solidFill>
                  <a:srgbClr val="353535"/>
                </a:solidFill>
                <a:latin typeface="Salina-Trial" pitchFamily="50" charset="0"/>
              </a:rPr>
              <a:t> i </a:t>
            </a:r>
            <a:r>
              <a:rPr lang="ca-ES" sz="1600" dirty="0" err="1">
                <a:solidFill>
                  <a:srgbClr val="353535"/>
                </a:solidFill>
                <a:latin typeface="Salina-Trial" pitchFamily="50" charset="0"/>
              </a:rPr>
              <a:t>l’e</a:t>
            </a:r>
            <a:r>
              <a:rPr lang="ca-ES" sz="1600" noProof="0" dirty="0" err="1">
                <a:solidFill>
                  <a:srgbClr val="353535"/>
                </a:solidFill>
                <a:latin typeface="Salina-Trial" pitchFamily="50" charset="0"/>
              </a:rPr>
              <a:t>scalabilitat</a:t>
            </a:r>
            <a:r>
              <a:rPr lang="ca-ES" sz="1600" noProof="0" dirty="0">
                <a:solidFill>
                  <a:srgbClr val="353535"/>
                </a:solidFill>
                <a:latin typeface="Salina-Trial" pitchFamily="50" charset="0"/>
              </a:rPr>
              <a:t>.</a:t>
            </a:r>
          </a:p>
          <a:p>
            <a:endParaRPr lang="es-ES" dirty="0">
              <a:latin typeface="Salina-Trial Book" pitchFamily="50" charset="0"/>
            </a:endParaRPr>
          </a:p>
          <a:p>
            <a:endParaRPr lang="es-ES" dirty="0">
              <a:latin typeface="Salina-Trial Book" pitchFamily="50" charset="0"/>
            </a:endParaRPr>
          </a:p>
          <a:p>
            <a:pPr marL="0" indent="0">
              <a:buNone/>
            </a:pPr>
            <a:endParaRPr lang="es-ES" dirty="0">
              <a:latin typeface="Salina-Trial Book" pitchFamily="50" charset="0"/>
            </a:endParaRPr>
          </a:p>
          <a:p>
            <a:endParaRPr lang="es-ES" dirty="0">
              <a:latin typeface="Salina-Trial Boo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209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1D7955A-1E59-8D42-9E28-1BF521EB9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728" y="3015533"/>
            <a:ext cx="8946037" cy="413467"/>
          </a:xfrm>
        </p:spPr>
        <p:txBody>
          <a:bodyPr>
            <a:noAutofit/>
          </a:bodyPr>
          <a:lstStyle/>
          <a:p>
            <a:pPr algn="ctr"/>
            <a:r>
              <a:rPr lang="ca-ES" sz="4800" noProof="0" dirty="0">
                <a:solidFill>
                  <a:srgbClr val="353535"/>
                </a:solidFill>
              </a:rPr>
              <a:t>Perquè</a:t>
            </a:r>
            <a:r>
              <a:rPr lang="ca-ES" sz="4800" dirty="0">
                <a:solidFill>
                  <a:srgbClr val="353535"/>
                </a:solidFill>
              </a:rPr>
              <a:t> </a:t>
            </a:r>
            <a:r>
              <a:rPr lang="ca-ES" sz="4800" b="0" noProof="0" dirty="0">
                <a:solidFill>
                  <a:srgbClr val="353535"/>
                </a:solidFill>
                <a:latin typeface="Salina-Trial" pitchFamily="50" charset="0"/>
              </a:rPr>
              <a:t>una nova versió web?</a:t>
            </a:r>
          </a:p>
        </p:txBody>
      </p:sp>
    </p:spTree>
    <p:extLst>
      <p:ext uri="{BB962C8B-B14F-4D97-AF65-F5344CB8AC3E}">
        <p14:creationId xmlns:p14="http://schemas.microsoft.com/office/powerpoint/2010/main" val="395963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F030726B-DCEF-318E-34BF-2B8C1FB72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9406" y="2666375"/>
            <a:ext cx="4324259" cy="3286437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3EB60AD-19A1-F334-67B8-F54832E9A4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811" y="1029682"/>
            <a:ext cx="3306854" cy="12181230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A06BB2AA-8174-F7D6-121C-2D0BA096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1212574"/>
            <a:ext cx="10653578" cy="413467"/>
          </a:xfrm>
        </p:spPr>
        <p:txBody>
          <a:bodyPr>
            <a:noAutofit/>
          </a:bodyPr>
          <a:lstStyle/>
          <a:p>
            <a:r>
              <a:rPr lang="ca-ES" sz="3200" noProof="0" dirty="0">
                <a:solidFill>
                  <a:srgbClr val="353535"/>
                </a:solidFill>
              </a:rPr>
              <a:t>Argumentar</a:t>
            </a:r>
            <a:br>
              <a:rPr lang="ca-ES" sz="3200" noProof="0" dirty="0">
                <a:solidFill>
                  <a:srgbClr val="353535"/>
                </a:solidFill>
              </a:rPr>
            </a:br>
            <a:r>
              <a:rPr lang="ca-ES" sz="3200" noProof="0" dirty="0">
                <a:solidFill>
                  <a:srgbClr val="353535"/>
                </a:solidFill>
              </a:rPr>
              <a:t>l’ITS</a:t>
            </a:r>
            <a:r>
              <a:rPr lang="ca-ES" sz="1600" dirty="0">
                <a:solidFill>
                  <a:srgbClr val="353535"/>
                </a:solidFill>
              </a:rPr>
              <a:t> </a:t>
            </a:r>
            <a:br>
              <a:rPr lang="ca-ES" sz="1600" dirty="0">
                <a:solidFill>
                  <a:srgbClr val="353535"/>
                </a:solidFill>
              </a:rPr>
            </a:br>
            <a:r>
              <a:rPr lang="ca-ES" sz="1600" b="0" dirty="0">
                <a:solidFill>
                  <a:srgbClr val="353535"/>
                </a:solidFill>
                <a:latin typeface="Salina-Trial Bold Italic" pitchFamily="50" charset="0"/>
              </a:rPr>
              <a:t>i augmentar la confiança dels usuaris en les inversions realitzades.</a:t>
            </a:r>
            <a:br>
              <a:rPr lang="ca-ES" sz="1600" b="0" dirty="0">
                <a:solidFill>
                  <a:srgbClr val="353535"/>
                </a:solidFill>
                <a:latin typeface="Salina-Trial" pitchFamily="50" charset="0"/>
              </a:rPr>
            </a:br>
            <a:endParaRPr lang="ca-ES" sz="1600" b="0" noProof="0" dirty="0">
              <a:solidFill>
                <a:srgbClr val="353535"/>
              </a:solidFill>
            </a:endParaRP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640B7DED-2709-AFAD-288C-ECD79A3FD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11" y="1684173"/>
            <a:ext cx="4120841" cy="22099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dirty="0">
              <a:latin typeface="Salina-Trial Book" pitchFamily="50" charset="0"/>
            </a:endParaRPr>
          </a:p>
          <a:p>
            <a:endParaRPr lang="es-ES" dirty="0">
              <a:latin typeface="Salina-Trial Book" pitchFamily="50" charset="0"/>
            </a:endParaRPr>
          </a:p>
          <a:p>
            <a:endParaRPr lang="es-ES" dirty="0">
              <a:latin typeface="Salina-Trial Book" pitchFamily="50" charset="0"/>
            </a:endParaRPr>
          </a:p>
          <a:p>
            <a:endParaRPr lang="es-ES" dirty="0">
              <a:latin typeface="Salina-Trial Book" pitchFamily="50" charset="0"/>
            </a:endParaRPr>
          </a:p>
        </p:txBody>
      </p:sp>
      <p:sp>
        <p:nvSpPr>
          <p:cNvPr id="14" name="Flecha: cheurón 13">
            <a:extLst>
              <a:ext uri="{FF2B5EF4-FFF2-40B4-BE49-F238E27FC236}">
                <a16:creationId xmlns:a16="http://schemas.microsoft.com/office/drawing/2014/main" id="{0326DCDC-EA89-0482-1FED-5E573CDA933C}"/>
              </a:ext>
            </a:extLst>
          </p:cNvPr>
          <p:cNvSpPr/>
          <p:nvPr/>
        </p:nvSpPr>
        <p:spPr>
          <a:xfrm>
            <a:off x="923827" y="3067404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0CD216A-E8EE-FE55-771E-12B51640C257}"/>
              </a:ext>
            </a:extLst>
          </p:cNvPr>
          <p:cNvSpPr txBox="1"/>
          <p:nvPr/>
        </p:nvSpPr>
        <p:spPr>
          <a:xfrm>
            <a:off x="1162466" y="2666375"/>
            <a:ext cx="5882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err="1">
                <a:latin typeface="Salina-Trial" pitchFamily="50" charset="0"/>
              </a:rPr>
              <a:t>Reclassificant</a:t>
            </a:r>
            <a:r>
              <a:rPr lang="ca-ES" dirty="0">
                <a:latin typeface="Salina-Trial" pitchFamily="50" charset="0"/>
              </a:rPr>
              <a:t> i reestructurant totes les seccions i , pàgines que composen el web per a proporcionar </a:t>
            </a:r>
            <a:r>
              <a:rPr lang="ca-ES" dirty="0">
                <a:latin typeface="Salina-Trial Black Italic" pitchFamily="50" charset="0"/>
              </a:rPr>
              <a:t>un consum de la informació més coherent, didàctic i comprensible</a:t>
            </a:r>
            <a:r>
              <a:rPr lang="ca-ES" dirty="0">
                <a:latin typeface="Salina-Trial" pitchFamily="50" charset="0"/>
              </a:rPr>
              <a:t>.</a:t>
            </a:r>
            <a:endParaRPr lang="ca-ES" noProof="0" dirty="0">
              <a:latin typeface="Salina-Trial" pitchFamily="50" charset="0"/>
            </a:endParaRPr>
          </a:p>
        </p:txBody>
      </p:sp>
      <p:sp>
        <p:nvSpPr>
          <p:cNvPr id="2" name="Flecha: cheurón 1">
            <a:extLst>
              <a:ext uri="{FF2B5EF4-FFF2-40B4-BE49-F238E27FC236}">
                <a16:creationId xmlns:a16="http://schemas.microsoft.com/office/drawing/2014/main" id="{F07D2645-CA9B-FF0E-6655-BB3364FA707F}"/>
              </a:ext>
            </a:extLst>
          </p:cNvPr>
          <p:cNvSpPr/>
          <p:nvPr/>
        </p:nvSpPr>
        <p:spPr>
          <a:xfrm>
            <a:off x="923827" y="4206511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87B0495-482F-072B-42D7-68D1EB097BC1}"/>
              </a:ext>
            </a:extLst>
          </p:cNvPr>
          <p:cNvSpPr txBox="1"/>
          <p:nvPr/>
        </p:nvSpPr>
        <p:spPr>
          <a:xfrm>
            <a:off x="1162467" y="3964507"/>
            <a:ext cx="5646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Habilitant l’accés al catàleg complet de projectes ITS i </a:t>
            </a:r>
            <a:r>
              <a:rPr lang="ca-ES" dirty="0">
                <a:latin typeface="Salina-Trial Black Italic" pitchFamily="50" charset="0"/>
              </a:rPr>
              <a:t>actualitzant periòdicament les dades sobre l’evolució dels projectes.</a:t>
            </a:r>
            <a:endParaRPr lang="ca-ES" noProof="0" dirty="0">
              <a:latin typeface="Salina-Trial Black Italic" pitchFamily="50" charset="0"/>
            </a:endParaRPr>
          </a:p>
        </p:txBody>
      </p:sp>
      <p:sp>
        <p:nvSpPr>
          <p:cNvPr id="4" name="Flecha: cheurón 3">
            <a:extLst>
              <a:ext uri="{FF2B5EF4-FFF2-40B4-BE49-F238E27FC236}">
                <a16:creationId xmlns:a16="http://schemas.microsoft.com/office/drawing/2014/main" id="{C54EBB6D-0EE9-C467-6720-A1FF52272D95}"/>
              </a:ext>
            </a:extLst>
          </p:cNvPr>
          <p:cNvSpPr/>
          <p:nvPr/>
        </p:nvSpPr>
        <p:spPr>
          <a:xfrm>
            <a:off x="923826" y="5407144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9C70-C44D-48E9-4B26-6906BEA48849}"/>
              </a:ext>
            </a:extLst>
          </p:cNvPr>
          <p:cNvSpPr txBox="1"/>
          <p:nvPr/>
        </p:nvSpPr>
        <p:spPr>
          <a:xfrm>
            <a:off x="1162467" y="5043498"/>
            <a:ext cx="5802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Incloent </a:t>
            </a:r>
            <a:r>
              <a:rPr lang="ca-ES" dirty="0">
                <a:latin typeface="Salina-Trial Black Italic" pitchFamily="50" charset="0"/>
              </a:rPr>
              <a:t>nous formats de mòduls i de continguts</a:t>
            </a:r>
            <a:r>
              <a:rPr lang="ca-ES" dirty="0">
                <a:latin typeface="Salina-Trial" pitchFamily="50" charset="0"/>
              </a:rPr>
              <a:t>, </a:t>
            </a:r>
            <a:r>
              <a:rPr lang="ca-ES" dirty="0">
                <a:latin typeface="Salina-Trial Black Italic" pitchFamily="50" charset="0"/>
              </a:rPr>
              <a:t>que permeten destacar les actuacions ITS</a:t>
            </a:r>
            <a:r>
              <a:rPr lang="ca-ES" dirty="0">
                <a:latin typeface="Salina-Trial" pitchFamily="50" charset="0"/>
              </a:rPr>
              <a:t> dutes a terme i ressaltar els beneficis aconseguits mitjançant la recaptació de la taxa.</a:t>
            </a:r>
            <a:endParaRPr lang="ca-ES" noProof="0" dirty="0">
              <a:latin typeface="Salina-Trial" pitchFamily="50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CD62AC6-C61B-0FFC-E4AA-AEE946D3E5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549" y="2903727"/>
            <a:ext cx="3961116" cy="9371555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711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2" grpId="0" animBg="1"/>
      <p:bldP spid="3" grpId="0"/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44959-9DFB-AFB4-B2D6-A749410C1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C7C1642-3587-DE8F-23FA-05E6049D3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1212574"/>
            <a:ext cx="10653578" cy="413467"/>
          </a:xfrm>
        </p:spPr>
        <p:txBody>
          <a:bodyPr>
            <a:noAutofit/>
          </a:bodyPr>
          <a:lstStyle/>
          <a:p>
            <a:r>
              <a:rPr lang="ca-ES" sz="3200" noProof="0" dirty="0">
                <a:solidFill>
                  <a:srgbClr val="353535"/>
                </a:solidFill>
              </a:rPr>
              <a:t>Facilitar el consum</a:t>
            </a:r>
            <a:br>
              <a:rPr lang="ca-ES" sz="3200" noProof="0" dirty="0">
                <a:solidFill>
                  <a:srgbClr val="353535"/>
                </a:solidFill>
              </a:rPr>
            </a:br>
            <a:r>
              <a:rPr lang="ca-ES" sz="3200" noProof="0" dirty="0">
                <a:solidFill>
                  <a:srgbClr val="353535"/>
                </a:solidFill>
              </a:rPr>
              <a:t>de la informació</a:t>
            </a:r>
            <a:br>
              <a:rPr lang="ca-ES" sz="3200" dirty="0">
                <a:solidFill>
                  <a:srgbClr val="353535"/>
                </a:solidFill>
              </a:rPr>
            </a:br>
            <a:r>
              <a:rPr lang="ca-ES" sz="1600" dirty="0">
                <a:solidFill>
                  <a:srgbClr val="353535"/>
                </a:solidFill>
                <a:latin typeface="Salina-Trial Black Italic" pitchFamily="50" charset="0"/>
              </a:rPr>
              <a:t>en els principals mercats, sectors professionals i els residents.</a:t>
            </a:r>
            <a:br>
              <a:rPr lang="ca-ES" sz="1600" dirty="0">
                <a:solidFill>
                  <a:srgbClr val="353535"/>
                </a:solidFill>
                <a:latin typeface="Salina-Trial Black Italic" pitchFamily="50" charset="0"/>
              </a:rPr>
            </a:br>
            <a:endParaRPr lang="ca-ES" sz="1600" noProof="0" dirty="0">
              <a:solidFill>
                <a:srgbClr val="353535"/>
              </a:solidFill>
              <a:latin typeface="Salina-Trial Black Italic" pitchFamily="50" charset="0"/>
            </a:endParaRP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68545C46-66B5-3923-6B4B-D57D9FCC4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11" y="1940626"/>
            <a:ext cx="4120841" cy="22099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dirty="0">
              <a:latin typeface="Salina-Trial Book" pitchFamily="50" charset="0"/>
            </a:endParaRPr>
          </a:p>
          <a:p>
            <a:endParaRPr lang="es-ES" dirty="0">
              <a:latin typeface="Salina-Trial Book" pitchFamily="50" charset="0"/>
            </a:endParaRPr>
          </a:p>
          <a:p>
            <a:endParaRPr lang="es-ES" dirty="0">
              <a:latin typeface="Salina-Trial Book" pitchFamily="50" charset="0"/>
            </a:endParaRPr>
          </a:p>
          <a:p>
            <a:endParaRPr lang="es-ES" dirty="0">
              <a:latin typeface="Salina-Trial Book" pitchFamily="50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493D89E-BA2F-C44E-170D-D86F1BCE2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7620" y="986334"/>
            <a:ext cx="3152509" cy="7629768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C5A343E-8556-EDB3-F371-574B70214B29}"/>
              </a:ext>
            </a:extLst>
          </p:cNvPr>
          <p:cNvSpPr txBox="1"/>
          <p:nvPr/>
        </p:nvSpPr>
        <p:spPr>
          <a:xfrm>
            <a:off x="1162467" y="2867751"/>
            <a:ext cx="5646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noProof="0" dirty="0">
                <a:latin typeface="Salina-Trial" pitchFamily="50" charset="0"/>
              </a:rPr>
              <a:t>Simplificant el procés de recerca de la informació mitjançant la </a:t>
            </a:r>
            <a:r>
              <a:rPr lang="ca-ES" noProof="0" dirty="0">
                <a:latin typeface="Salina-Trial Black Italic" pitchFamily="50" charset="0"/>
              </a:rPr>
              <a:t>integració de sistemes àgils i naturals de recerca</a:t>
            </a:r>
            <a:r>
              <a:rPr lang="ca-ES" dirty="0">
                <a:latin typeface="Salina-Trial Black Italic" pitchFamily="50" charset="0"/>
              </a:rPr>
              <a:t> i d’assistència</a:t>
            </a:r>
            <a:r>
              <a:rPr lang="ca-ES" noProof="0" dirty="0">
                <a:latin typeface="Salina-Trial Black Italic" pitchFamily="50" charset="0"/>
              </a:rPr>
              <a:t> IA</a:t>
            </a:r>
            <a:r>
              <a:rPr lang="ca-ES" noProof="0" dirty="0">
                <a:latin typeface="Salina-Trial" pitchFamily="50" charset="0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4E73AB7-0EE4-6461-8FC3-303588BEAAFF}"/>
              </a:ext>
            </a:extLst>
          </p:cNvPr>
          <p:cNvSpPr txBox="1"/>
          <p:nvPr/>
        </p:nvSpPr>
        <p:spPr>
          <a:xfrm>
            <a:off x="1162467" y="3919709"/>
            <a:ext cx="5646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noProof="0" dirty="0">
                <a:latin typeface="Salina-Trial" pitchFamily="50" charset="0"/>
              </a:rPr>
              <a:t>Posant a disposició dels usuaris la </a:t>
            </a:r>
            <a:r>
              <a:rPr lang="ca-ES" noProof="0" dirty="0">
                <a:latin typeface="Salina-Trial Black Italic" pitchFamily="50" charset="0"/>
              </a:rPr>
              <a:t>possibilitat de descarregar i compartir cartells QR</a:t>
            </a:r>
            <a:r>
              <a:rPr lang="ca-ES" noProof="0" dirty="0">
                <a:latin typeface="Salina-Trial" pitchFamily="50" charset="0"/>
              </a:rPr>
              <a:t>, en diferents formats i estils, que proporcionen accés a gairebé totes les pàgines i seccions del web.</a:t>
            </a:r>
          </a:p>
        </p:txBody>
      </p:sp>
      <p:sp>
        <p:nvSpPr>
          <p:cNvPr id="10" name="Flecha: cheurón 9">
            <a:extLst>
              <a:ext uri="{FF2B5EF4-FFF2-40B4-BE49-F238E27FC236}">
                <a16:creationId xmlns:a16="http://schemas.microsoft.com/office/drawing/2014/main" id="{301D83FB-DB48-653B-10A2-7A27D268468E}"/>
              </a:ext>
            </a:extLst>
          </p:cNvPr>
          <p:cNvSpPr/>
          <p:nvPr/>
        </p:nvSpPr>
        <p:spPr>
          <a:xfrm>
            <a:off x="929632" y="3133091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" name="Flecha: cheurón 10">
            <a:extLst>
              <a:ext uri="{FF2B5EF4-FFF2-40B4-BE49-F238E27FC236}">
                <a16:creationId xmlns:a16="http://schemas.microsoft.com/office/drawing/2014/main" id="{2E360A5A-0A5B-B49A-11D6-8435864B998E}"/>
              </a:ext>
            </a:extLst>
          </p:cNvPr>
          <p:cNvSpPr/>
          <p:nvPr/>
        </p:nvSpPr>
        <p:spPr>
          <a:xfrm>
            <a:off x="923826" y="4315701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7" name="Flecha: cheurón 16">
            <a:extLst>
              <a:ext uri="{FF2B5EF4-FFF2-40B4-BE49-F238E27FC236}">
                <a16:creationId xmlns:a16="http://schemas.microsoft.com/office/drawing/2014/main" id="{7C33354E-F1AA-9B07-5FDD-E5B28E784778}"/>
              </a:ext>
            </a:extLst>
          </p:cNvPr>
          <p:cNvSpPr/>
          <p:nvPr/>
        </p:nvSpPr>
        <p:spPr>
          <a:xfrm>
            <a:off x="935492" y="5397147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8247D28-A5FB-EF3E-F75D-DA948831F3F5}"/>
              </a:ext>
            </a:extLst>
          </p:cNvPr>
          <p:cNvSpPr txBox="1"/>
          <p:nvPr/>
        </p:nvSpPr>
        <p:spPr>
          <a:xfrm>
            <a:off x="1160976" y="5235718"/>
            <a:ext cx="564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noProof="0" dirty="0">
                <a:latin typeface="Salina-Trial" pitchFamily="50" charset="0"/>
              </a:rPr>
              <a:t>Publicant tota la informació i continguts</a:t>
            </a:r>
          </a:p>
          <a:p>
            <a:r>
              <a:rPr lang="ca-ES" noProof="0" dirty="0">
                <a:latin typeface="Salina-Trial" pitchFamily="50" charset="0"/>
              </a:rPr>
              <a:t>en </a:t>
            </a:r>
            <a:r>
              <a:rPr lang="ca-ES" noProof="0" dirty="0">
                <a:latin typeface="Salina-Trial Black Italic" pitchFamily="50" charset="0"/>
              </a:rPr>
              <a:t>4 idiomes (Ca | Es | En | De)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B3A8902-EEF8-993C-C620-186CB3046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45" y="3638937"/>
            <a:ext cx="4461846" cy="2862030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3C9EAD9-F757-C706-DF04-93B51DA624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788" y="1007053"/>
            <a:ext cx="3180172" cy="5214256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8B19A4D-C20F-8D86-974D-EEBC613F13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580" y="3378006"/>
            <a:ext cx="2112892" cy="2987629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C63F713-FBA5-79EC-5386-A3C021F211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896" y="3378006"/>
            <a:ext cx="2112892" cy="2991856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308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3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2" presetClass="entr" presetSubtype="4" decel="3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"/>
                            </p:stCondLst>
                            <p:childTnLst>
                              <p:par>
                                <p:cTn id="39" presetID="2" presetClass="entr" presetSubtype="4" decel="3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 animBg="1"/>
      <p:bldP spid="11" grpId="0" animBg="1"/>
      <p:bldP spid="17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9D5C270-D0FC-811B-3BF4-B06396D33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1212574"/>
            <a:ext cx="10653578" cy="413467"/>
          </a:xfrm>
        </p:spPr>
        <p:txBody>
          <a:bodyPr>
            <a:noAutofit/>
          </a:bodyPr>
          <a:lstStyle/>
          <a:p>
            <a:r>
              <a:rPr lang="ca-ES" sz="3200" noProof="0" dirty="0">
                <a:solidFill>
                  <a:srgbClr val="353535"/>
                </a:solidFill>
              </a:rPr>
              <a:t>Millorar el posicionament</a:t>
            </a:r>
            <a:br>
              <a:rPr lang="ca-ES" sz="3200" noProof="0" dirty="0">
                <a:solidFill>
                  <a:srgbClr val="353535"/>
                </a:solidFill>
              </a:rPr>
            </a:br>
            <a:r>
              <a:rPr lang="ca-ES" sz="3200" noProof="0" dirty="0">
                <a:solidFill>
                  <a:srgbClr val="353535"/>
                </a:solidFill>
              </a:rPr>
              <a:t>de les Illes Balears</a:t>
            </a:r>
            <a:br>
              <a:rPr lang="ca-ES" sz="3200" noProof="0" dirty="0">
                <a:solidFill>
                  <a:srgbClr val="353535"/>
                </a:solidFill>
              </a:rPr>
            </a:br>
            <a:r>
              <a:rPr lang="ca-ES" sz="1600" dirty="0">
                <a:solidFill>
                  <a:srgbClr val="353535"/>
                </a:solidFill>
                <a:latin typeface="Salina-Trial Black Italic" pitchFamily="50" charset="0"/>
              </a:rPr>
              <a:t>com a destinació compromesa amb la sostenibilitat.</a:t>
            </a:r>
            <a:br>
              <a:rPr lang="ca-ES" sz="3200" dirty="0">
                <a:solidFill>
                  <a:srgbClr val="353535"/>
                </a:solidFill>
                <a:latin typeface="Salina-Trial" pitchFamily="50" charset="0"/>
              </a:rPr>
            </a:br>
            <a:endParaRPr lang="ca-ES" sz="3200" noProof="0" dirty="0">
              <a:solidFill>
                <a:srgbClr val="353535"/>
              </a:solidFill>
            </a:endParaRPr>
          </a:p>
        </p:txBody>
      </p:sp>
      <p:sp>
        <p:nvSpPr>
          <p:cNvPr id="5" name="Flecha: cheurón 4">
            <a:extLst>
              <a:ext uri="{FF2B5EF4-FFF2-40B4-BE49-F238E27FC236}">
                <a16:creationId xmlns:a16="http://schemas.microsoft.com/office/drawing/2014/main" id="{77E4D214-22CE-1BD2-B2B4-532300054261}"/>
              </a:ext>
            </a:extLst>
          </p:cNvPr>
          <p:cNvSpPr/>
          <p:nvPr/>
        </p:nvSpPr>
        <p:spPr>
          <a:xfrm>
            <a:off x="923827" y="2948131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EF83F16-161C-B038-3C32-761E83946D21}"/>
              </a:ext>
            </a:extLst>
          </p:cNvPr>
          <p:cNvSpPr txBox="1"/>
          <p:nvPr/>
        </p:nvSpPr>
        <p:spPr>
          <a:xfrm>
            <a:off x="1162467" y="2676789"/>
            <a:ext cx="5646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Facilitant la comprensió sobre el perquè de l’ITS, com funciona i es gestiona i quins són els beneficis que aporta el fons d’inversió.</a:t>
            </a:r>
            <a:endParaRPr lang="ca-ES" noProof="0" dirty="0">
              <a:latin typeface="Salina-Trial" pitchFamily="50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03F8144-C7F7-C1FF-E6A6-314FFE9B1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45644" y="990071"/>
            <a:ext cx="3177765" cy="8984055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Flecha: cheurón 8">
            <a:extLst>
              <a:ext uri="{FF2B5EF4-FFF2-40B4-BE49-F238E27FC236}">
                <a16:creationId xmlns:a16="http://schemas.microsoft.com/office/drawing/2014/main" id="{B1D2299C-8274-3835-D70C-6C2F19C4A8CD}"/>
              </a:ext>
            </a:extLst>
          </p:cNvPr>
          <p:cNvSpPr/>
          <p:nvPr/>
        </p:nvSpPr>
        <p:spPr>
          <a:xfrm>
            <a:off x="923827" y="4230553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AD9DADE-57AE-D5A2-ACDC-C1AEAA5B02E2}"/>
              </a:ext>
            </a:extLst>
          </p:cNvPr>
          <p:cNvSpPr txBox="1"/>
          <p:nvPr/>
        </p:nvSpPr>
        <p:spPr>
          <a:xfrm>
            <a:off x="1162467" y="3778146"/>
            <a:ext cx="5646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noProof="0" dirty="0">
                <a:latin typeface="Salina-Trial" pitchFamily="50" charset="0"/>
              </a:rPr>
              <a:t>Integrant el web amb la </a:t>
            </a:r>
            <a:r>
              <a:rPr lang="ca-ES" noProof="0" dirty="0">
                <a:latin typeface="Salina-Trial Black Italic" pitchFamily="50" charset="0"/>
              </a:rPr>
              <a:t>darrera versió del sistema d’analítica de </a:t>
            </a:r>
            <a:r>
              <a:rPr lang="ca-ES" noProof="0" dirty="0" err="1">
                <a:latin typeface="Salina-Trial Black Italic" pitchFamily="50" charset="0"/>
              </a:rPr>
              <a:t>Google</a:t>
            </a:r>
            <a:r>
              <a:rPr lang="ca-ES" dirty="0">
                <a:latin typeface="Salina-Trial" pitchFamily="50" charset="0"/>
              </a:rPr>
              <a:t>, </a:t>
            </a:r>
            <a:r>
              <a:rPr lang="ca-ES" noProof="0" dirty="0">
                <a:latin typeface="Salina-Trial" pitchFamily="50" charset="0"/>
              </a:rPr>
              <a:t>convertint al canal en un pivot ideal per a desenvolupar estratègies de màrqueting digital.</a:t>
            </a:r>
          </a:p>
        </p:txBody>
      </p:sp>
      <p:sp>
        <p:nvSpPr>
          <p:cNvPr id="12" name="Flecha: cheurón 11">
            <a:extLst>
              <a:ext uri="{FF2B5EF4-FFF2-40B4-BE49-F238E27FC236}">
                <a16:creationId xmlns:a16="http://schemas.microsoft.com/office/drawing/2014/main" id="{6FE4BDDA-2424-ED8A-DBA6-87ED97D64D50}"/>
              </a:ext>
            </a:extLst>
          </p:cNvPr>
          <p:cNvSpPr/>
          <p:nvPr/>
        </p:nvSpPr>
        <p:spPr>
          <a:xfrm>
            <a:off x="923827" y="5712158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16218C1-623B-1117-6AE0-ACE728D8810D}"/>
              </a:ext>
            </a:extLst>
          </p:cNvPr>
          <p:cNvSpPr txBox="1"/>
          <p:nvPr/>
        </p:nvSpPr>
        <p:spPr>
          <a:xfrm>
            <a:off x="1162467" y="5169221"/>
            <a:ext cx="56466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Implementant una </a:t>
            </a:r>
            <a:r>
              <a:rPr lang="ca-ES" dirty="0">
                <a:latin typeface="Salina-Trial Black Italic" pitchFamily="50" charset="0"/>
              </a:rPr>
              <a:t>acurada estratègia SEO</a:t>
            </a:r>
            <a:r>
              <a:rPr lang="ca-ES" dirty="0">
                <a:latin typeface="Salina-Trial" pitchFamily="50" charset="0"/>
              </a:rPr>
              <a:t> </a:t>
            </a:r>
            <a:r>
              <a:rPr lang="ca-ES" dirty="0">
                <a:latin typeface="Salina-Trial Black Italic" pitchFamily="50" charset="0"/>
              </a:rPr>
              <a:t>en tot el canal web</a:t>
            </a:r>
            <a:r>
              <a:rPr lang="ca-ES" dirty="0">
                <a:latin typeface="Salina-Trial" pitchFamily="50" charset="0"/>
              </a:rPr>
              <a:t>, que ja ha aportat resultats,  triplicant-se el nombre de visites, i de pàgines vistes, al web durant el primer trimestre de 2026 en comparació amb l’exercici anterior.  </a:t>
            </a:r>
            <a:endParaRPr lang="ca-ES" noProof="0" dirty="0">
              <a:latin typeface="Salina-Trial" pitchFamily="50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D890BE2-59F4-A058-B1C1-E34E87795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914" y="3438360"/>
            <a:ext cx="4709913" cy="4421550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B379140-6480-725D-B08D-FC931A355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04486" y="2869191"/>
            <a:ext cx="3624178" cy="4511730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962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3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 animBg="1"/>
      <p:bldP spid="10" grpId="0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3BC8BF1-901C-2607-589C-B80F9F14E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733" y="995403"/>
            <a:ext cx="3469715" cy="11327879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F7B908F8-8FF6-B5BE-FC12-DAA3D074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1212574"/>
            <a:ext cx="10653578" cy="413467"/>
          </a:xfrm>
        </p:spPr>
        <p:txBody>
          <a:bodyPr>
            <a:noAutofit/>
          </a:bodyPr>
          <a:lstStyle/>
          <a:p>
            <a:r>
              <a:rPr lang="ca-ES" sz="3200" noProof="0" dirty="0">
                <a:solidFill>
                  <a:srgbClr val="353535"/>
                </a:solidFill>
              </a:rPr>
              <a:t>Enriquir</a:t>
            </a:r>
            <a:r>
              <a:rPr lang="ca-ES" sz="3200" dirty="0">
                <a:solidFill>
                  <a:srgbClr val="353535"/>
                </a:solidFill>
              </a:rPr>
              <a:t> </a:t>
            </a:r>
            <a:r>
              <a:rPr lang="ca-ES" sz="3200" noProof="0" dirty="0">
                <a:solidFill>
                  <a:srgbClr val="353535"/>
                </a:solidFill>
              </a:rPr>
              <a:t>l’experiència de l’usuari</a:t>
            </a:r>
            <a:br>
              <a:rPr lang="ca-ES" sz="3200" noProof="0" dirty="0">
                <a:solidFill>
                  <a:srgbClr val="353535"/>
                </a:solidFill>
              </a:rPr>
            </a:br>
            <a:r>
              <a:rPr lang="ca-ES" sz="1600" dirty="0">
                <a:solidFill>
                  <a:srgbClr val="353535"/>
                </a:solidFill>
                <a:latin typeface="Salina-Trial Black Italic" pitchFamily="50" charset="0"/>
              </a:rPr>
              <a:t>mitjançant una renovada usabilitat del canal web</a:t>
            </a:r>
            <a:endParaRPr lang="ca-ES" sz="1600" noProof="0" dirty="0">
              <a:solidFill>
                <a:srgbClr val="353535"/>
              </a:solidFill>
              <a:latin typeface="Salina-Trial Black Italic" pitchFamily="50" charset="0"/>
            </a:endParaRPr>
          </a:p>
        </p:txBody>
      </p:sp>
      <p:sp>
        <p:nvSpPr>
          <p:cNvPr id="14" name="Flecha: cheurón 13">
            <a:extLst>
              <a:ext uri="{FF2B5EF4-FFF2-40B4-BE49-F238E27FC236}">
                <a16:creationId xmlns:a16="http://schemas.microsoft.com/office/drawing/2014/main" id="{C5F1AB86-9906-A424-AB06-CC696F724565}"/>
              </a:ext>
            </a:extLst>
          </p:cNvPr>
          <p:cNvSpPr/>
          <p:nvPr/>
        </p:nvSpPr>
        <p:spPr>
          <a:xfrm>
            <a:off x="923827" y="2466447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AAA4D5E-1B2B-F61A-C3EC-AF9A288BFEB1}"/>
              </a:ext>
            </a:extLst>
          </p:cNvPr>
          <p:cNvSpPr txBox="1"/>
          <p:nvPr/>
        </p:nvSpPr>
        <p:spPr>
          <a:xfrm>
            <a:off x="1162467" y="2213210"/>
            <a:ext cx="5646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Proporcionant, </a:t>
            </a:r>
            <a:r>
              <a:rPr lang="ca-ES" dirty="0">
                <a:latin typeface="Salina-Trial Black Italic" pitchFamily="50" charset="0"/>
              </a:rPr>
              <a:t>una estructura de seccions intuïtiva i un sistema de navegació</a:t>
            </a:r>
            <a:r>
              <a:rPr lang="ca-ES" dirty="0">
                <a:latin typeface="Salina-Trial" pitchFamily="50" charset="0"/>
              </a:rPr>
              <a:t> </a:t>
            </a:r>
            <a:r>
              <a:rPr lang="ca-ES" dirty="0">
                <a:latin typeface="Salina-Trial Black Italic" pitchFamily="50" charset="0"/>
              </a:rPr>
              <a:t>amigable</a:t>
            </a:r>
            <a:r>
              <a:rPr lang="ca-ES" dirty="0">
                <a:latin typeface="Salina-Trial" pitchFamily="50" charset="0"/>
              </a:rPr>
              <a:t> per a tots els usuaris.</a:t>
            </a:r>
            <a:endParaRPr lang="ca-ES" noProof="0" dirty="0">
              <a:latin typeface="Salina-Trial" pitchFamily="50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7CCB0F6-B26E-F9AD-0912-D1E84C81E19E}"/>
              </a:ext>
            </a:extLst>
          </p:cNvPr>
          <p:cNvSpPr txBox="1"/>
          <p:nvPr/>
        </p:nvSpPr>
        <p:spPr>
          <a:xfrm>
            <a:off x="1162467" y="3235951"/>
            <a:ext cx="564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Incloent nous serveis, com...</a:t>
            </a:r>
          </a:p>
          <a:p>
            <a:endParaRPr lang="ca-ES" dirty="0">
              <a:latin typeface="Salina-Trial" pitchFamily="50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A4773A4-D9D9-750C-E50D-43CC2F316132}"/>
              </a:ext>
            </a:extLst>
          </p:cNvPr>
          <p:cNvSpPr txBox="1"/>
          <p:nvPr/>
        </p:nvSpPr>
        <p:spPr>
          <a:xfrm>
            <a:off x="1162467" y="5542079"/>
            <a:ext cx="5646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Desplegant una </a:t>
            </a:r>
            <a:r>
              <a:rPr lang="ca-ES" dirty="0">
                <a:latin typeface="Salina-Trial Black Italic" pitchFamily="50" charset="0"/>
              </a:rPr>
              <a:t>versió </a:t>
            </a:r>
            <a:r>
              <a:rPr lang="ca-ES" dirty="0" err="1">
                <a:latin typeface="Salina-Trial Black Italic" pitchFamily="50" charset="0"/>
              </a:rPr>
              <a:t>mobile</a:t>
            </a:r>
            <a:r>
              <a:rPr lang="ca-ES" dirty="0">
                <a:latin typeface="Salina-Trial Black Italic" pitchFamily="50" charset="0"/>
              </a:rPr>
              <a:t> plenament optimitzada</a:t>
            </a:r>
            <a:r>
              <a:rPr lang="ca-ES" dirty="0">
                <a:latin typeface="Salina-Trial" pitchFamily="50" charset="0"/>
              </a:rPr>
              <a:t> que facilita un accés àgil i confortable des de qualsevol dispositiu.</a:t>
            </a:r>
            <a:endParaRPr lang="ca-ES" noProof="0" dirty="0">
              <a:latin typeface="Salina-Trial" pitchFamily="50" charset="0"/>
            </a:endParaRPr>
          </a:p>
        </p:txBody>
      </p:sp>
      <p:sp>
        <p:nvSpPr>
          <p:cNvPr id="5" name="Flecha: cheurón 4">
            <a:extLst>
              <a:ext uri="{FF2B5EF4-FFF2-40B4-BE49-F238E27FC236}">
                <a16:creationId xmlns:a16="http://schemas.microsoft.com/office/drawing/2014/main" id="{4F803005-FC35-51AE-8D8F-DCDED886C4FA}"/>
              </a:ext>
            </a:extLst>
          </p:cNvPr>
          <p:cNvSpPr/>
          <p:nvPr/>
        </p:nvSpPr>
        <p:spPr>
          <a:xfrm>
            <a:off x="923826" y="5819078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5E2AFE9-C976-4782-7978-961E610F7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28733" y="1014450"/>
            <a:ext cx="3468440" cy="6371530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A0BAAD2-50D6-66A5-54FC-EE5A220CDF24}"/>
              </a:ext>
            </a:extLst>
          </p:cNvPr>
          <p:cNvSpPr txBox="1"/>
          <p:nvPr/>
        </p:nvSpPr>
        <p:spPr>
          <a:xfrm>
            <a:off x="1021018" y="3555075"/>
            <a:ext cx="54962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ca-ES" dirty="0">
                <a:latin typeface="Salina-Trial" pitchFamily="50" charset="0"/>
              </a:rPr>
              <a:t>La </a:t>
            </a:r>
            <a:r>
              <a:rPr lang="ca-ES" b="1" dirty="0">
                <a:latin typeface="Salina-Trial Black Italic" pitchFamily="50" charset="0"/>
              </a:rPr>
              <a:t>calculadora ITS</a:t>
            </a:r>
            <a:r>
              <a:rPr lang="ca-ES" dirty="0">
                <a:latin typeface="Salina-Trial" pitchFamily="50" charset="0"/>
              </a:rPr>
              <a:t>, que permet que els usuaris calculin la inversió a realitzar quan fan ús dels allotjaments reglats de les illes.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BD3B0A6-CB62-F87E-1850-0F840202C9B5}"/>
              </a:ext>
            </a:extLst>
          </p:cNvPr>
          <p:cNvSpPr txBox="1"/>
          <p:nvPr/>
        </p:nvSpPr>
        <p:spPr>
          <a:xfrm>
            <a:off x="1032061" y="4478405"/>
            <a:ext cx="54851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ca-ES" dirty="0">
                <a:latin typeface="Salina-Trial" pitchFamily="50" charset="0"/>
              </a:rPr>
              <a:t>El </a:t>
            </a:r>
            <a:r>
              <a:rPr lang="ca-ES" b="1" dirty="0">
                <a:latin typeface="Salina-Trial Black Italic" pitchFamily="50" charset="0"/>
              </a:rPr>
              <a:t>servei d’estadística ITS</a:t>
            </a:r>
            <a:r>
              <a:rPr lang="ca-ES" dirty="0">
                <a:latin typeface="Salina-Trial" pitchFamily="50" charset="0"/>
              </a:rPr>
              <a:t> que habilita l’anàlisi detallat de les inversions que es realitzen mitjançant la recaptació de la taxa.</a:t>
            </a:r>
            <a:endParaRPr lang="ca-ES" noProof="0" dirty="0">
              <a:latin typeface="Salina-Trial" pitchFamily="50" charset="0"/>
            </a:endParaRPr>
          </a:p>
        </p:txBody>
      </p:sp>
      <p:sp>
        <p:nvSpPr>
          <p:cNvPr id="17" name="Flecha: cheurón 16">
            <a:extLst>
              <a:ext uri="{FF2B5EF4-FFF2-40B4-BE49-F238E27FC236}">
                <a16:creationId xmlns:a16="http://schemas.microsoft.com/office/drawing/2014/main" id="{FD299548-208A-866B-F965-1582DD17C4A5}"/>
              </a:ext>
            </a:extLst>
          </p:cNvPr>
          <p:cNvSpPr/>
          <p:nvPr/>
        </p:nvSpPr>
        <p:spPr>
          <a:xfrm>
            <a:off x="1239856" y="3794133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8" name="Flecha: cheurón 17">
            <a:extLst>
              <a:ext uri="{FF2B5EF4-FFF2-40B4-BE49-F238E27FC236}">
                <a16:creationId xmlns:a16="http://schemas.microsoft.com/office/drawing/2014/main" id="{598E89CD-D8B2-7B1F-3BC8-1DD03419031A}"/>
              </a:ext>
            </a:extLst>
          </p:cNvPr>
          <p:cNvSpPr/>
          <p:nvPr/>
        </p:nvSpPr>
        <p:spPr>
          <a:xfrm>
            <a:off x="1239855" y="4709359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480B816E-6502-99D0-6F1B-339A11C5B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214" y="2388761"/>
            <a:ext cx="4711338" cy="293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3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decel="3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4" decel="3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3" grpId="0"/>
      <p:bldP spid="4" grpId="0"/>
      <p:bldP spid="5" grpId="0" animBg="1"/>
      <p:bldP spid="12" grpId="0"/>
      <p:bldP spid="16" grpId="0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BEDABEB-6AE1-231D-7BF2-3FEE9AD7B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1212574"/>
            <a:ext cx="10653578" cy="413467"/>
          </a:xfrm>
        </p:spPr>
        <p:txBody>
          <a:bodyPr>
            <a:noAutofit/>
          </a:bodyPr>
          <a:lstStyle/>
          <a:p>
            <a:r>
              <a:rPr lang="ca-ES" sz="3200" noProof="0" dirty="0">
                <a:solidFill>
                  <a:srgbClr val="353535"/>
                </a:solidFill>
              </a:rPr>
              <a:t>Renovar la imatge i l’estètica</a:t>
            </a:r>
            <a:br>
              <a:rPr lang="ca-ES" sz="3200" noProof="0" dirty="0">
                <a:solidFill>
                  <a:srgbClr val="353535"/>
                </a:solidFill>
              </a:rPr>
            </a:br>
            <a:r>
              <a:rPr lang="ca-ES" sz="1600" dirty="0">
                <a:solidFill>
                  <a:srgbClr val="353535"/>
                </a:solidFill>
                <a:latin typeface="Salina-Trial Black Italic" pitchFamily="50" charset="0"/>
              </a:rPr>
              <a:t>atorgant un major protagonisme a l’apartat i continguts gràfics.</a:t>
            </a:r>
            <a:br>
              <a:rPr lang="ca-ES" sz="2200" dirty="0">
                <a:solidFill>
                  <a:srgbClr val="353535"/>
                </a:solidFill>
                <a:latin typeface="Salina-Trial" pitchFamily="50" charset="0"/>
              </a:rPr>
            </a:br>
            <a:endParaRPr lang="ca-ES" sz="3200" noProof="0" dirty="0">
              <a:solidFill>
                <a:srgbClr val="353535"/>
              </a:solidFill>
            </a:endParaRPr>
          </a:p>
        </p:txBody>
      </p:sp>
      <p:sp>
        <p:nvSpPr>
          <p:cNvPr id="5" name="Flecha: cheurón 4">
            <a:extLst>
              <a:ext uri="{FF2B5EF4-FFF2-40B4-BE49-F238E27FC236}">
                <a16:creationId xmlns:a16="http://schemas.microsoft.com/office/drawing/2014/main" id="{2F255431-3046-5EA7-4E87-14A8F3796A0C}"/>
              </a:ext>
            </a:extLst>
          </p:cNvPr>
          <p:cNvSpPr/>
          <p:nvPr/>
        </p:nvSpPr>
        <p:spPr>
          <a:xfrm>
            <a:off x="923827" y="2738464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89AA9C9-E9F8-8F78-6140-0A76D2276D52}"/>
              </a:ext>
            </a:extLst>
          </p:cNvPr>
          <p:cNvSpPr txBox="1"/>
          <p:nvPr/>
        </p:nvSpPr>
        <p:spPr>
          <a:xfrm>
            <a:off x="1162467" y="2524875"/>
            <a:ext cx="5883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Evolucionant la identitat visual del canal per a establir una imatge alineada amb els estàndards actuals i incentivar el consum de la informació.</a:t>
            </a:r>
            <a:endParaRPr lang="ca-ES" noProof="0" dirty="0">
              <a:latin typeface="Salina-Trial" pitchFamily="50" charset="0"/>
            </a:endParaRP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E725E509-C25C-878E-775A-5437D460EB1A}"/>
              </a:ext>
            </a:extLst>
          </p:cNvPr>
          <p:cNvSpPr/>
          <p:nvPr/>
        </p:nvSpPr>
        <p:spPr>
          <a:xfrm>
            <a:off x="923827" y="3911980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24FAD0B-64DF-AB66-2218-940435417476}"/>
              </a:ext>
            </a:extLst>
          </p:cNvPr>
          <p:cNvSpPr txBox="1"/>
          <p:nvPr/>
        </p:nvSpPr>
        <p:spPr>
          <a:xfrm>
            <a:off x="1162467" y="3544387"/>
            <a:ext cx="5883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Integrant </a:t>
            </a:r>
            <a:r>
              <a:rPr lang="ca-ES" dirty="0">
                <a:latin typeface="Salina-Trial Black Italic" pitchFamily="50" charset="0"/>
              </a:rPr>
              <a:t>noves tipografies, icones i infografies que  faciliten la llegibilitat i la interpretació de la informació</a:t>
            </a:r>
            <a:r>
              <a:rPr lang="ca-ES" dirty="0">
                <a:latin typeface="Salina-Trial" pitchFamily="50" charset="0"/>
              </a:rPr>
              <a:t> i dels diferents elements i controls que formen part del web.</a:t>
            </a:r>
            <a:endParaRPr lang="ca-ES" noProof="0" dirty="0">
              <a:latin typeface="Salina-Trial" pitchFamily="50" charset="0"/>
            </a:endParaRPr>
          </a:p>
        </p:txBody>
      </p:sp>
      <p:sp>
        <p:nvSpPr>
          <p:cNvPr id="9" name="Flecha: cheurón 8">
            <a:extLst>
              <a:ext uri="{FF2B5EF4-FFF2-40B4-BE49-F238E27FC236}">
                <a16:creationId xmlns:a16="http://schemas.microsoft.com/office/drawing/2014/main" id="{B51ACD63-315A-60C8-8094-959CE512AFC3}"/>
              </a:ext>
            </a:extLst>
          </p:cNvPr>
          <p:cNvSpPr/>
          <p:nvPr/>
        </p:nvSpPr>
        <p:spPr>
          <a:xfrm>
            <a:off x="923827" y="5138721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1DAB2A6-B5C9-7DDD-24D5-BCDE3028D5C2}"/>
              </a:ext>
            </a:extLst>
          </p:cNvPr>
          <p:cNvSpPr txBox="1"/>
          <p:nvPr/>
        </p:nvSpPr>
        <p:spPr>
          <a:xfrm>
            <a:off x="1162467" y="4856581"/>
            <a:ext cx="5883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Implementant </a:t>
            </a:r>
            <a:r>
              <a:rPr lang="ca-ES" dirty="0">
                <a:latin typeface="Salina-Trial Black Italic" pitchFamily="50" charset="0"/>
              </a:rPr>
              <a:t>una maquetació simple, neta i una nova jerarquia visual</a:t>
            </a:r>
            <a:r>
              <a:rPr lang="ca-ES" dirty="0">
                <a:latin typeface="Salina-Trial" pitchFamily="50" charset="0"/>
              </a:rPr>
              <a:t> </a:t>
            </a:r>
            <a:r>
              <a:rPr lang="ca-ES" dirty="0">
                <a:latin typeface="Salina-Trial Black Italic" pitchFamily="50" charset="0"/>
              </a:rPr>
              <a:t>que potencia la interacció dels usuaris amb el canal</a:t>
            </a:r>
            <a:r>
              <a:rPr lang="ca-ES" dirty="0">
                <a:latin typeface="Salina-Trial" pitchFamily="50" charset="0"/>
              </a:rPr>
              <a:t>.</a:t>
            </a:r>
            <a:endParaRPr lang="ca-ES" noProof="0" dirty="0">
              <a:latin typeface="Salina-Trial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40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579260-A7B8-5772-045E-255EE3BC7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1212574"/>
            <a:ext cx="10653578" cy="413467"/>
          </a:xfrm>
        </p:spPr>
        <p:txBody>
          <a:bodyPr>
            <a:noAutofit/>
          </a:bodyPr>
          <a:lstStyle/>
          <a:p>
            <a:r>
              <a:rPr lang="ca-ES" sz="3200" dirty="0">
                <a:solidFill>
                  <a:srgbClr val="353535"/>
                </a:solidFill>
                <a:latin typeface="Salina-Trial" pitchFamily="50" charset="0"/>
              </a:rPr>
              <a:t>Augmentar la qualitat, la varietat, </a:t>
            </a:r>
            <a:br>
              <a:rPr lang="ca-ES" sz="3200" dirty="0">
                <a:solidFill>
                  <a:srgbClr val="353535"/>
                </a:solidFill>
                <a:latin typeface="Salina-Trial" pitchFamily="50" charset="0"/>
              </a:rPr>
            </a:br>
            <a:r>
              <a:rPr lang="ca-ES" sz="3200" dirty="0">
                <a:solidFill>
                  <a:srgbClr val="353535"/>
                </a:solidFill>
                <a:latin typeface="Salina-Trial" pitchFamily="50" charset="0"/>
              </a:rPr>
              <a:t>i la profunditat</a:t>
            </a:r>
            <a:r>
              <a:rPr lang="ca-ES" sz="2000" dirty="0">
                <a:solidFill>
                  <a:srgbClr val="353535"/>
                </a:solidFill>
                <a:latin typeface="Salina-Trial" pitchFamily="50" charset="0"/>
              </a:rPr>
              <a:t> dels continguts.</a:t>
            </a:r>
          </a:p>
        </p:txBody>
      </p:sp>
      <p:sp>
        <p:nvSpPr>
          <p:cNvPr id="3" name="Flecha: cheurón 2">
            <a:extLst>
              <a:ext uri="{FF2B5EF4-FFF2-40B4-BE49-F238E27FC236}">
                <a16:creationId xmlns:a16="http://schemas.microsoft.com/office/drawing/2014/main" id="{68FF6D21-E9A8-F858-986E-7237B3B12E93}"/>
              </a:ext>
            </a:extLst>
          </p:cNvPr>
          <p:cNvSpPr/>
          <p:nvPr/>
        </p:nvSpPr>
        <p:spPr>
          <a:xfrm>
            <a:off x="923827" y="2969048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6FD2287-0C31-9C63-6B2F-A6BEB955F149}"/>
              </a:ext>
            </a:extLst>
          </p:cNvPr>
          <p:cNvSpPr txBox="1"/>
          <p:nvPr/>
        </p:nvSpPr>
        <p:spPr>
          <a:xfrm>
            <a:off x="1162467" y="2580535"/>
            <a:ext cx="5883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Publicant </a:t>
            </a:r>
            <a:r>
              <a:rPr lang="ca-ES" b="1" dirty="0">
                <a:latin typeface="Salina-Trial Black Italic" pitchFamily="50" charset="0"/>
              </a:rPr>
              <a:t>una secció d’actualitat ITS</a:t>
            </a:r>
            <a:r>
              <a:rPr lang="ca-ES" dirty="0">
                <a:latin typeface="Salina-Trial" pitchFamily="50" charset="0"/>
              </a:rPr>
              <a:t> </a:t>
            </a:r>
            <a:r>
              <a:rPr lang="ca-ES" dirty="0">
                <a:latin typeface="Salina-Trial Black Italic" pitchFamily="50" charset="0"/>
              </a:rPr>
              <a:t>dotada d’un heterogeni ventall de continguts</a:t>
            </a:r>
            <a:r>
              <a:rPr lang="ca-ES" dirty="0">
                <a:latin typeface="Salina-Trial" pitchFamily="50" charset="0"/>
              </a:rPr>
              <a:t> que reflecteix el compromís de les Illes Balears amb la sostenibilitat de la destinació.</a:t>
            </a:r>
            <a:endParaRPr lang="ca-ES" noProof="0" dirty="0">
              <a:latin typeface="Salina-Trial" pitchFamily="50" charset="0"/>
            </a:endParaRPr>
          </a:p>
        </p:txBody>
      </p:sp>
      <p:sp>
        <p:nvSpPr>
          <p:cNvPr id="5" name="Flecha: cheurón 4">
            <a:extLst>
              <a:ext uri="{FF2B5EF4-FFF2-40B4-BE49-F238E27FC236}">
                <a16:creationId xmlns:a16="http://schemas.microsoft.com/office/drawing/2014/main" id="{DF164728-FECD-44DE-7900-52819249E402}"/>
              </a:ext>
            </a:extLst>
          </p:cNvPr>
          <p:cNvSpPr/>
          <p:nvPr/>
        </p:nvSpPr>
        <p:spPr>
          <a:xfrm>
            <a:off x="923827" y="4245935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C12507B-762C-1464-4249-AED04E02BDA3}"/>
              </a:ext>
            </a:extLst>
          </p:cNvPr>
          <p:cNvSpPr txBox="1"/>
          <p:nvPr/>
        </p:nvSpPr>
        <p:spPr>
          <a:xfrm>
            <a:off x="1162467" y="3878342"/>
            <a:ext cx="5883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Habilitant </a:t>
            </a:r>
            <a:r>
              <a:rPr lang="ca-ES" dirty="0">
                <a:latin typeface="Salina-Trial Black Italic" pitchFamily="50" charset="0"/>
              </a:rPr>
              <a:t>l’accés al detall dels projectes </a:t>
            </a:r>
            <a:r>
              <a:rPr lang="ca-ES" dirty="0">
                <a:latin typeface="Salina-Trial" pitchFamily="50" charset="0"/>
              </a:rPr>
              <a:t>que es converteixen en realitat gràcies a les inversions ITS i a </a:t>
            </a:r>
            <a:r>
              <a:rPr lang="ca-ES" dirty="0">
                <a:latin typeface="Salina-Trial Black Italic" pitchFamily="50" charset="0"/>
              </a:rPr>
              <a:t>l’opinió dels actors</a:t>
            </a:r>
            <a:r>
              <a:rPr lang="ca-ES" dirty="0">
                <a:latin typeface="Salina-Trial" pitchFamily="50" charset="0"/>
              </a:rPr>
              <a:t> que han participat en la ideació i en l’execució dels projectes.</a:t>
            </a:r>
            <a:endParaRPr lang="ca-ES" noProof="0" dirty="0">
              <a:latin typeface="Salina-Trial" pitchFamily="50" charset="0"/>
            </a:endParaRPr>
          </a:p>
        </p:txBody>
      </p:sp>
      <p:sp>
        <p:nvSpPr>
          <p:cNvPr id="7" name="Flecha: cheurón 6">
            <a:extLst>
              <a:ext uri="{FF2B5EF4-FFF2-40B4-BE49-F238E27FC236}">
                <a16:creationId xmlns:a16="http://schemas.microsoft.com/office/drawing/2014/main" id="{49FB7ED9-B57D-DA0E-2CFF-D455CAFFBEF4}"/>
              </a:ext>
            </a:extLst>
          </p:cNvPr>
          <p:cNvSpPr/>
          <p:nvPr/>
        </p:nvSpPr>
        <p:spPr>
          <a:xfrm>
            <a:off x="923827" y="5576043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01ADDB-2E9B-4E45-844E-82CCA3A7E213}"/>
              </a:ext>
            </a:extLst>
          </p:cNvPr>
          <p:cNvSpPr txBox="1"/>
          <p:nvPr/>
        </p:nvSpPr>
        <p:spPr>
          <a:xfrm>
            <a:off x="1162467" y="5177067"/>
            <a:ext cx="5883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latin typeface="Salina-Trial" pitchFamily="50" charset="0"/>
              </a:rPr>
              <a:t>Materialitzant </a:t>
            </a:r>
            <a:r>
              <a:rPr lang="ca-ES" dirty="0">
                <a:latin typeface="Salina-Trial Black Italic" pitchFamily="50" charset="0"/>
              </a:rPr>
              <a:t>noves vies per a garantir una continua actualització de l’evolució dels projectes</a:t>
            </a:r>
            <a:r>
              <a:rPr lang="ca-ES" dirty="0">
                <a:latin typeface="Salina-Trial" pitchFamily="50" charset="0"/>
              </a:rPr>
              <a:t> i proporcionar transparència en la gestió de les inversions.</a:t>
            </a:r>
            <a:endParaRPr lang="ca-ES" noProof="0" dirty="0">
              <a:latin typeface="Salina-Trial" pitchFamily="50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63D7C0D-9531-F381-A6F2-485CCCF19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5815" y="999240"/>
            <a:ext cx="3548027" cy="9760737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8B09E6B-695E-D544-C6E3-322509E9D5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305" y="2724506"/>
            <a:ext cx="3548026" cy="14990043"/>
          </a:xfrm>
          <a:prstGeom prst="rect">
            <a:avLst/>
          </a:prstGeom>
          <a:ln w="444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5126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2" presetClass="entr" presetSubtype="4" decel="3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2" presetClass="entr" presetSubtype="4" decel="3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E3232-7CEB-81F6-F521-353E90FE4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F9141C-57C9-E0DE-BBF2-75184CB4F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11" y="1212574"/>
            <a:ext cx="10653578" cy="413467"/>
          </a:xfrm>
        </p:spPr>
        <p:txBody>
          <a:bodyPr>
            <a:noAutofit/>
          </a:bodyPr>
          <a:lstStyle/>
          <a:p>
            <a:r>
              <a:rPr lang="ca-ES" sz="3200" dirty="0">
                <a:solidFill>
                  <a:srgbClr val="353535"/>
                </a:solidFill>
                <a:latin typeface="Salina-Trial" pitchFamily="50" charset="0"/>
              </a:rPr>
              <a:t>Renovar la línia editorial i els</a:t>
            </a:r>
            <a:br>
              <a:rPr lang="ca-ES" sz="3200" dirty="0">
                <a:solidFill>
                  <a:srgbClr val="353535"/>
                </a:solidFill>
                <a:latin typeface="Salina-Trial" pitchFamily="50" charset="0"/>
              </a:rPr>
            </a:br>
            <a:r>
              <a:rPr lang="ca-ES" sz="3200" dirty="0">
                <a:solidFill>
                  <a:srgbClr val="353535"/>
                </a:solidFill>
                <a:latin typeface="Salina-Trial" pitchFamily="50" charset="0"/>
              </a:rPr>
              <a:t>formats dels continguts</a:t>
            </a:r>
            <a:endParaRPr lang="ca-ES" sz="2000" dirty="0">
              <a:solidFill>
                <a:srgbClr val="353535"/>
              </a:solidFill>
              <a:latin typeface="Salina-Trial" pitchFamily="50" charset="0"/>
            </a:endParaRPr>
          </a:p>
        </p:txBody>
      </p:sp>
      <p:sp>
        <p:nvSpPr>
          <p:cNvPr id="3" name="Flecha: cheurón 2">
            <a:extLst>
              <a:ext uri="{FF2B5EF4-FFF2-40B4-BE49-F238E27FC236}">
                <a16:creationId xmlns:a16="http://schemas.microsoft.com/office/drawing/2014/main" id="{816EA7DB-CB48-C9A1-E136-43F24BD6F504}"/>
              </a:ext>
            </a:extLst>
          </p:cNvPr>
          <p:cNvSpPr/>
          <p:nvPr/>
        </p:nvSpPr>
        <p:spPr>
          <a:xfrm>
            <a:off x="923827" y="2904312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74791A4-6831-C53D-F193-BB05421C3A82}"/>
              </a:ext>
            </a:extLst>
          </p:cNvPr>
          <p:cNvSpPr txBox="1"/>
          <p:nvPr/>
        </p:nvSpPr>
        <p:spPr>
          <a:xfrm>
            <a:off x="1162467" y="2281131"/>
            <a:ext cx="58832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dirty="0">
                <a:latin typeface="Salina-Trial Black Italic" pitchFamily="50" charset="0"/>
              </a:rPr>
              <a:t>Reeditant les 300 fitxes que composen el catàleg complet de projectes ITS, enriquint la presentació de la informació i fent-la més atractiva i accessible pels usuaris mitjançant la reformulació de la narrativa i l’actualització i optimització de la qualitat gràfica</a:t>
            </a:r>
            <a:r>
              <a:rPr lang="ca-ES" sz="1600" dirty="0">
                <a:latin typeface="Salina-Trial" pitchFamily="50" charset="0"/>
              </a:rPr>
              <a:t> dels documents que il·lustren els projectes adaptant-la als estàndards actuals.</a:t>
            </a:r>
            <a:endParaRPr lang="ca-ES" sz="1600" noProof="0" dirty="0">
              <a:latin typeface="Salina-Trial" pitchFamily="50" charset="0"/>
            </a:endParaRPr>
          </a:p>
        </p:txBody>
      </p:sp>
      <p:sp>
        <p:nvSpPr>
          <p:cNvPr id="5" name="Flecha: cheurón 4">
            <a:extLst>
              <a:ext uri="{FF2B5EF4-FFF2-40B4-BE49-F238E27FC236}">
                <a16:creationId xmlns:a16="http://schemas.microsoft.com/office/drawing/2014/main" id="{CFDADD50-97F3-630F-45AF-C1522EA882F0}"/>
              </a:ext>
            </a:extLst>
          </p:cNvPr>
          <p:cNvSpPr/>
          <p:nvPr/>
        </p:nvSpPr>
        <p:spPr>
          <a:xfrm>
            <a:off x="923827" y="5047043"/>
            <a:ext cx="194385" cy="369332"/>
          </a:xfrm>
          <a:prstGeom prst="chevron">
            <a:avLst/>
          </a:prstGeom>
          <a:solidFill>
            <a:srgbClr val="353535"/>
          </a:solidFill>
          <a:ln w="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B3BFE0C-305D-9BDF-9D66-E23A05E106E6}"/>
              </a:ext>
            </a:extLst>
          </p:cNvPr>
          <p:cNvSpPr txBox="1"/>
          <p:nvPr/>
        </p:nvSpPr>
        <p:spPr>
          <a:xfrm>
            <a:off x="1162467" y="4193930"/>
            <a:ext cx="58832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dirty="0">
                <a:latin typeface="Salina-Trial Black Italic" pitchFamily="50" charset="0"/>
              </a:rPr>
              <a:t>Produint més de 90 vídeos, vinculats tant a projectes ITS com a continguts d’actualitat, i adoptant aquest format per a proporcionar a l’usuari entrevistes, reportatges i articles de caràcter divulgatiu</a:t>
            </a:r>
            <a:r>
              <a:rPr lang="ca-ES" sz="1600" dirty="0">
                <a:latin typeface="Salina-Trial" pitchFamily="50" charset="0"/>
              </a:rPr>
              <a:t>, referents a patrimoni, paisatge, innovació, transició energètica, cicle de l’aigua, mobilitat, cultura o cohesió social, que apropen a l’usuari a la comprensió de les finalitats que persegueix l’ITS i que faciliten context, proximitat i naturalitat a l’hora d’interpretar el sentit de la taxa.</a:t>
            </a:r>
            <a:endParaRPr lang="ca-ES" sz="1600" noProof="0" dirty="0">
              <a:latin typeface="Salina-Trial" pitchFamily="50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B4FDBD6-0981-967E-818C-B26315563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5815" y="999240"/>
            <a:ext cx="3548027" cy="9760737"/>
          </a:xfrm>
          <a:prstGeom prst="rect">
            <a:avLst/>
          </a:prstGeom>
          <a:ln w="444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112B5FC-1F10-8BF3-3BF2-5EE3EEBBF2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305" y="2724506"/>
            <a:ext cx="3548026" cy="14990043"/>
          </a:xfrm>
          <a:prstGeom prst="rect">
            <a:avLst/>
          </a:prstGeom>
          <a:ln w="444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4309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2" presetClass="entr" presetSubtype="4" decel="3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decel="38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2" presetClass="entr" presetSubtype="4" decel="3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1682</TotalTime>
  <Words>982</Words>
  <Application>Microsoft Office PowerPoint</Application>
  <PresentationFormat>Panorámica</PresentationFormat>
  <Paragraphs>63</Paragraphs>
  <Slides>13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Salina-Trial Black Italic</vt:lpstr>
      <vt:lpstr>Salina-Trial Bold</vt:lpstr>
      <vt:lpstr>Salina-Trial ExtraLight</vt:lpstr>
      <vt:lpstr>Aptos</vt:lpstr>
      <vt:lpstr>Salina-Trial Bold Italic</vt:lpstr>
      <vt:lpstr>Arial</vt:lpstr>
      <vt:lpstr>Salina-Trial Book</vt:lpstr>
      <vt:lpstr>Salina-Trial Medium</vt:lpstr>
      <vt:lpstr>Salina-Trial</vt:lpstr>
      <vt:lpstr>VanillaVTI</vt:lpstr>
      <vt:lpstr>Presentación de PowerPoint</vt:lpstr>
      <vt:lpstr>Perquè una nova versió web?</vt:lpstr>
      <vt:lpstr>Argumentar l’ITS  i augmentar la confiança dels usuaris en les inversions realitzades. </vt:lpstr>
      <vt:lpstr>Facilitar el consum de la informació en els principals mercats, sectors professionals i els residents. </vt:lpstr>
      <vt:lpstr>Millorar el posicionament de les Illes Balears com a destinació compromesa amb la sostenibilitat. </vt:lpstr>
      <vt:lpstr>Enriquir l’experiència de l’usuari mitjançant una renovada usabilitat del canal web</vt:lpstr>
      <vt:lpstr>Renovar la imatge i l’estètica atorgant un major protagonisme a l’apartat i continguts gràfics. </vt:lpstr>
      <vt:lpstr>Augmentar la qualitat, la varietat,  i la profunditat dels continguts.</vt:lpstr>
      <vt:lpstr>Renovar la línia editorial i els formats dels continguts</vt:lpstr>
      <vt:lpstr>Actualitzar els estàndards tecnològics  recerca del rendiment, la seguretat i l’escalabilitat.</vt:lpstr>
      <vt:lpstr>Inversions realitzades </vt:lpstr>
      <vt:lpstr>ITS 2026</vt:lpstr>
      <vt:lpstr>Perquè una nova versió web?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Tolo Vicedo</dc:creator>
  <cp:lastModifiedBy>Tolo Vicedo</cp:lastModifiedBy>
  <cp:revision>58</cp:revision>
  <dcterms:created xsi:type="dcterms:W3CDTF">2026-03-19T08:52:44Z</dcterms:created>
  <dcterms:modified xsi:type="dcterms:W3CDTF">2026-04-01T09:52:02Z</dcterms:modified>
</cp:coreProperties>
</file>